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sldIdLst>
    <p:sldId id="256" r:id="rId5"/>
    <p:sldId id="257" r:id="rId6"/>
    <p:sldId id="258" r:id="rId7"/>
    <p:sldId id="290" r:id="rId8"/>
    <p:sldId id="291" r:id="rId9"/>
    <p:sldId id="292" r:id="rId10"/>
    <p:sldId id="293" r:id="rId11"/>
    <p:sldId id="260" r:id="rId12"/>
    <p:sldId id="275" r:id="rId13"/>
    <p:sldId id="282" r:id="rId14"/>
    <p:sldId id="294" r:id="rId15"/>
    <p:sldId id="295" r:id="rId16"/>
    <p:sldId id="286" r:id="rId17"/>
    <p:sldId id="283" r:id="rId18"/>
    <p:sldId id="296" r:id="rId19"/>
    <p:sldId id="284" r:id="rId20"/>
    <p:sldId id="287" r:id="rId21"/>
    <p:sldId id="26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598"/>
    <a:srgbClr val="005D32"/>
    <a:srgbClr val="099FDA"/>
    <a:srgbClr val="FFA508"/>
    <a:srgbClr val="FF5D04"/>
    <a:srgbClr val="022179"/>
    <a:srgbClr val="FF0100"/>
    <a:srgbClr val="2B2A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p:restoredTop sz="96165"/>
  </p:normalViewPr>
  <p:slideViewPr>
    <p:cSldViewPr snapToGrid="0">
      <p:cViewPr varScale="1">
        <p:scale>
          <a:sx n="109" d="100"/>
          <a:sy n="109" d="100"/>
        </p:scale>
        <p:origin x="7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A92D1-4919-A947-BB4F-0EDACF0BF3AF}"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B17B9-1356-4741-9359-C59C2FE694AA}" type="slidenum">
              <a:rPr lang="en-US" smtClean="0"/>
              <a:t>‹#›</a:t>
            </a:fld>
            <a:endParaRPr lang="en-US"/>
          </a:p>
        </p:txBody>
      </p:sp>
    </p:spTree>
    <p:extLst>
      <p:ext uri="{BB962C8B-B14F-4D97-AF65-F5344CB8AC3E}">
        <p14:creationId xmlns:p14="http://schemas.microsoft.com/office/powerpoint/2010/main" val="4198836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1</a:t>
            </a:fld>
            <a:endParaRPr lang="en-US"/>
          </a:p>
        </p:txBody>
      </p:sp>
    </p:spTree>
    <p:extLst>
      <p:ext uri="{BB962C8B-B14F-4D97-AF65-F5344CB8AC3E}">
        <p14:creationId xmlns:p14="http://schemas.microsoft.com/office/powerpoint/2010/main" val="403768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4</a:t>
            </a:fld>
            <a:endParaRPr lang="en-US"/>
          </a:p>
        </p:txBody>
      </p:sp>
    </p:spTree>
    <p:extLst>
      <p:ext uri="{BB962C8B-B14F-4D97-AF65-F5344CB8AC3E}">
        <p14:creationId xmlns:p14="http://schemas.microsoft.com/office/powerpoint/2010/main" val="2323373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5</a:t>
            </a:fld>
            <a:endParaRPr lang="en-US"/>
          </a:p>
        </p:txBody>
      </p:sp>
    </p:spTree>
    <p:extLst>
      <p:ext uri="{BB962C8B-B14F-4D97-AF65-F5344CB8AC3E}">
        <p14:creationId xmlns:p14="http://schemas.microsoft.com/office/powerpoint/2010/main" val="3751628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B17B9-1356-4741-9359-C59C2FE694AA}" type="slidenum">
              <a:rPr lang="en-US" smtClean="0"/>
              <a:t>6</a:t>
            </a:fld>
            <a:endParaRPr lang="en-US"/>
          </a:p>
        </p:txBody>
      </p:sp>
    </p:spTree>
    <p:extLst>
      <p:ext uri="{BB962C8B-B14F-4D97-AF65-F5344CB8AC3E}">
        <p14:creationId xmlns:p14="http://schemas.microsoft.com/office/powerpoint/2010/main" val="499521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https://youtu.be/QyXFirOUeUk</a:t>
            </a:r>
          </a:p>
        </p:txBody>
      </p:sp>
      <p:sp>
        <p:nvSpPr>
          <p:cNvPr id="4" name="Slide Number Placeholder 3"/>
          <p:cNvSpPr>
            <a:spLocks noGrp="1"/>
          </p:cNvSpPr>
          <p:nvPr>
            <p:ph type="sldNum" sz="quarter" idx="5"/>
          </p:nvPr>
        </p:nvSpPr>
        <p:spPr/>
        <p:txBody>
          <a:bodyPr/>
          <a:lstStyle/>
          <a:p>
            <a:fld id="{2C8B17B9-1356-4741-9359-C59C2FE694AA}" type="slidenum">
              <a:rPr lang="en-US" smtClean="0"/>
              <a:t>7</a:t>
            </a:fld>
            <a:endParaRPr lang="en-US"/>
          </a:p>
        </p:txBody>
      </p:sp>
    </p:spTree>
    <p:extLst>
      <p:ext uri="{BB962C8B-B14F-4D97-AF65-F5344CB8AC3E}">
        <p14:creationId xmlns:p14="http://schemas.microsoft.com/office/powerpoint/2010/main" val="319519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https://youtu.be/pUI9-MwCmGM</a:t>
            </a:r>
          </a:p>
        </p:txBody>
      </p:sp>
      <p:sp>
        <p:nvSpPr>
          <p:cNvPr id="4" name="Slide Number Placeholder 3"/>
          <p:cNvSpPr>
            <a:spLocks noGrp="1"/>
          </p:cNvSpPr>
          <p:nvPr>
            <p:ph type="sldNum" sz="quarter" idx="5"/>
          </p:nvPr>
        </p:nvSpPr>
        <p:spPr/>
        <p:txBody>
          <a:bodyPr/>
          <a:lstStyle/>
          <a:p>
            <a:fld id="{2C8B17B9-1356-4741-9359-C59C2FE694AA}" type="slidenum">
              <a:rPr lang="en-US" smtClean="0"/>
              <a:t>14</a:t>
            </a:fld>
            <a:endParaRPr lang="en-US"/>
          </a:p>
        </p:txBody>
      </p:sp>
    </p:spTree>
    <p:extLst>
      <p:ext uri="{BB962C8B-B14F-4D97-AF65-F5344CB8AC3E}">
        <p14:creationId xmlns:p14="http://schemas.microsoft.com/office/powerpoint/2010/main" val="4146453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518EE-9728-BEAA-5507-3302CB1FB4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C9960D-3ED8-C1E5-1959-2B2009BF1DB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054AEB-0F40-8E41-5A7C-EEF0715EFE9F}"/>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7949004-CB10-3655-19B8-A027ED42E5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9A3878D-902E-6228-EC8F-9005F8EBDDEF}"/>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577870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8CFDB-B278-AE08-8C5E-73390042FF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685FDB-12F4-234C-00A8-2B902CF8F93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932A-9AEF-EBB2-BD30-E11895F2D04D}"/>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25E08386-1FFF-19DF-C409-24F8BF74A3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E971B4-2BA9-0361-DE6C-66F91A486EF5}"/>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57653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CB016E-52C2-B856-6EF0-F7FD0598B1C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1625BA-E4B6-A103-4104-F1C99A76166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7DD47-110A-1B77-A787-BB00EA6BDBBB}"/>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6C16A4CD-9D41-D590-44A6-37C701B2BC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885C6-ED93-B574-E903-C93FD40EF9C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437489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39F2-420E-8889-121A-ADB55A4381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A4D74C9-0AC8-335A-72F0-484E556C966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4FF2F-CC9E-7871-D2A2-7C07274ABB69}"/>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D5A916E5-6298-7D11-C723-70298D9683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22D56F-C270-F630-F796-4D82B4255420}"/>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23571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B1DD3-1898-A154-BA0A-BC06282423F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9E43F-A9C7-6352-2AB0-1786030CDB9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47681-7879-6F9C-624F-CA117695AF8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5" name="Footer Placeholder 4">
            <a:extLst>
              <a:ext uri="{FF2B5EF4-FFF2-40B4-BE49-F238E27FC236}">
                <a16:creationId xmlns:a16="http://schemas.microsoft.com/office/drawing/2014/main" id="{3E5ED3C0-3602-3EA5-9720-DA268DB6E5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9170DA-68A6-94C0-AF13-36661DFA4AC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3376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B80A-7E03-1DD6-FAB6-049D0C3ED6D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008E41-8FCA-6092-4B56-BE239F1F9E89}"/>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BB8775-3694-845C-D960-82A13672CB1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853245-693B-AAF9-F340-7BE9B00771D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7A9E13B1-5998-26D6-2726-6519E932C7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7B7095-8103-9C09-A2C1-9CD6E126AED8}"/>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705981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CD807-52CF-DD87-B5D4-859BCFBCAD3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9C6F6633-32F1-CBF5-E36B-9D0B858883B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E9900-E564-8798-6189-991ECDADDD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D06F045-80A6-8C42-064F-5C7CD41F50B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3C2FA-D8EA-638E-40A0-D15114C59304}"/>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1AF091-DF98-53B7-5B0B-469E6CD66CA1}"/>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8" name="Footer Placeholder 7">
            <a:extLst>
              <a:ext uri="{FF2B5EF4-FFF2-40B4-BE49-F238E27FC236}">
                <a16:creationId xmlns:a16="http://schemas.microsoft.com/office/drawing/2014/main" id="{66EF0278-B85C-E2C3-195A-2E05BA21A5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F7BEC5D-783B-1EB3-DD19-E1E650A08B2E}"/>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312692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FCDE8-0C12-2B70-2552-F43AE47B42A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AEEDDD7-2C12-77C4-8877-FA0C2B1AAB7C}"/>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4" name="Footer Placeholder 3">
            <a:extLst>
              <a:ext uri="{FF2B5EF4-FFF2-40B4-BE49-F238E27FC236}">
                <a16:creationId xmlns:a16="http://schemas.microsoft.com/office/drawing/2014/main" id="{4B99A4AD-C428-378D-89EC-D612E5441B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DFE8A67-85F4-69EF-1319-1D3A0F08F623}"/>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63539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2B4AC6-74EB-DAF8-6E01-5D3E412B69AA}"/>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3" name="Footer Placeholder 2">
            <a:extLst>
              <a:ext uri="{FF2B5EF4-FFF2-40B4-BE49-F238E27FC236}">
                <a16:creationId xmlns:a16="http://schemas.microsoft.com/office/drawing/2014/main" id="{28E083C1-B923-21F1-50AA-FBC9AD2C39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846C3BE-002C-5B05-1D95-F5A71522F48B}"/>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3623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A1C99-CFC7-AAE0-CC46-4B3852D5331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E4E6D0-2500-E497-61A2-BA4CB617C92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5F0B47-094F-772B-DCC6-15F65CE6F5F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C1478-10D0-F19C-5089-0A734ADB9AE3}"/>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A77B780F-4375-03F7-2F78-5674EFF330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ADF3D55-7298-3635-C111-F8BDEE1BB0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1847143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FD97B-E9E9-83B8-A2AD-94FFA8A32C4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CCDA61-614E-D304-C521-B5B98DCBB6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BA061D-E8A0-CCB1-7845-67F9747A5A6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18CEE8-251B-945A-B6E9-5873B44E7D52}"/>
              </a:ext>
            </a:extLst>
          </p:cNvPr>
          <p:cNvSpPr>
            <a:spLocks noGrp="1"/>
          </p:cNvSpPr>
          <p:nvPr>
            <p:ph type="dt" sz="half" idx="10"/>
          </p:nvPr>
        </p:nvSpPr>
        <p:spPr>
          <a:xfrm>
            <a:off x="838200" y="6356350"/>
            <a:ext cx="2743200" cy="365125"/>
          </a:xfrm>
          <a:prstGeom prst="rect">
            <a:avLst/>
          </a:prstGeom>
        </p:spPr>
        <p:txBody>
          <a:bodyPr/>
          <a:lstStyle/>
          <a:p>
            <a:fld id="{2261F542-3B58-5B4F-A53C-97035DBA69F3}" type="datetimeFigureOut">
              <a:rPr lang="en-US" smtClean="0"/>
              <a:t>6/30/2023</a:t>
            </a:fld>
            <a:endParaRPr lang="en-US"/>
          </a:p>
        </p:txBody>
      </p:sp>
      <p:sp>
        <p:nvSpPr>
          <p:cNvPr id="6" name="Footer Placeholder 5">
            <a:extLst>
              <a:ext uri="{FF2B5EF4-FFF2-40B4-BE49-F238E27FC236}">
                <a16:creationId xmlns:a16="http://schemas.microsoft.com/office/drawing/2014/main" id="{B04D36EC-9422-541F-20C8-8D4805422B7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069232-9871-6073-5AFB-F906BB16522D}"/>
              </a:ext>
            </a:extLst>
          </p:cNvPr>
          <p:cNvSpPr>
            <a:spLocks noGrp="1"/>
          </p:cNvSpPr>
          <p:nvPr>
            <p:ph type="sldNum" sz="quarter" idx="12"/>
          </p:nvPr>
        </p:nvSpPr>
        <p:spPr>
          <a:xfrm>
            <a:off x="8610600" y="6356350"/>
            <a:ext cx="2743200" cy="365125"/>
          </a:xfrm>
          <a:prstGeom prst="rect">
            <a:avLst/>
          </a:prstGeom>
        </p:spPr>
        <p:txBody>
          <a:bodyPr/>
          <a:lstStyle/>
          <a:p>
            <a:fld id="{E411373A-0B64-EE45-9939-73B118E0750D}" type="slidenum">
              <a:rPr lang="en-US" smtClean="0"/>
              <a:t>‹#›</a:t>
            </a:fld>
            <a:endParaRPr lang="en-US"/>
          </a:p>
        </p:txBody>
      </p:sp>
    </p:spTree>
    <p:extLst>
      <p:ext uri="{BB962C8B-B14F-4D97-AF65-F5344CB8AC3E}">
        <p14:creationId xmlns:p14="http://schemas.microsoft.com/office/powerpoint/2010/main" val="202242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F43EEB-8276-5492-F10A-E6BFE4D46303}"/>
              </a:ext>
            </a:extLst>
          </p:cNvPr>
          <p:cNvSpPr/>
          <p:nvPr userDrawn="1"/>
        </p:nvSpPr>
        <p:spPr>
          <a:xfrm>
            <a:off x="233679" y="6342379"/>
            <a:ext cx="3098243" cy="353051"/>
          </a:xfrm>
          <a:prstGeom prst="rect">
            <a:avLst/>
          </a:prstGeom>
          <a:solidFill>
            <a:srgbClr val="FF5D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r>
              <a:rPr lang="en-US" sz="1200" dirty="0" err="1">
                <a:solidFill>
                  <a:schemeClr val="bg1"/>
                </a:solidFill>
                <a:latin typeface="Poppins"/>
              </a:rPr>
              <a:t>achieve.lausd.net</a:t>
            </a:r>
            <a:r>
              <a:rPr lang="en-US" sz="1200" dirty="0">
                <a:solidFill>
                  <a:schemeClr val="bg1"/>
                </a:solidFill>
                <a:latin typeface="Poppins"/>
              </a:rPr>
              <a:t>/human-relations</a:t>
            </a:r>
            <a:endParaRPr lang="id-ID" sz="1200" dirty="0">
              <a:solidFill>
                <a:schemeClr val="bg1"/>
              </a:solidFill>
            </a:endParaRPr>
          </a:p>
        </p:txBody>
      </p:sp>
      <p:cxnSp>
        <p:nvCxnSpPr>
          <p:cNvPr id="8" name="Straight Connector 7">
            <a:extLst>
              <a:ext uri="{FF2B5EF4-FFF2-40B4-BE49-F238E27FC236}">
                <a16:creationId xmlns:a16="http://schemas.microsoft.com/office/drawing/2014/main" id="{14AA86BD-7B76-8860-085B-54E0AB4E288B}"/>
              </a:ext>
            </a:extLst>
          </p:cNvPr>
          <p:cNvCxnSpPr>
            <a:cxnSpLocks/>
          </p:cNvCxnSpPr>
          <p:nvPr userDrawn="1"/>
        </p:nvCxnSpPr>
        <p:spPr>
          <a:xfrm>
            <a:off x="233680" y="6255068"/>
            <a:ext cx="1177878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70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5.sv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5.sv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6.xml"/><Relationship Id="rId7" Type="http://schemas.openxmlformats.org/officeDocument/2006/relationships/image" Target="../media/image38.svg"/><Relationship Id="rId2" Type="http://schemas.openxmlformats.org/officeDocument/2006/relationships/slideLayout" Target="../slideLayouts/slideLayout2.xml"/><Relationship Id="rId1" Type="http://schemas.openxmlformats.org/officeDocument/2006/relationships/video" Target="https://www.youtube.com/embed/pUI9-MwCmGM?feature=oembed" TargetMode="External"/><Relationship Id="rId6" Type="http://schemas.openxmlformats.org/officeDocument/2006/relationships/image" Target="../media/image37.pn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png"/><Relationship Id="rId7" Type="http://schemas.openxmlformats.org/officeDocument/2006/relationships/image" Target="../media/image44.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8.sv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2.png"/><Relationship Id="rId7" Type="http://schemas.openxmlformats.org/officeDocument/2006/relationships/image" Target="../media/image52.svg"/><Relationship Id="rId12" Type="http://schemas.openxmlformats.org/officeDocument/2006/relationships/image" Target="../media/image57.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1.png"/><Relationship Id="rId11" Type="http://schemas.openxmlformats.org/officeDocument/2006/relationships/image" Target="../media/image56.svg"/><Relationship Id="rId5" Type="http://schemas.openxmlformats.org/officeDocument/2006/relationships/image" Target="../media/image50.sv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s>
</file>

<file path=ppt/slides/_rels/slide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2.png"/><Relationship Id="rId10" Type="http://schemas.openxmlformats.org/officeDocument/2006/relationships/image" Target="../media/image14.png"/><Relationship Id="rId4" Type="http://schemas.openxmlformats.org/officeDocument/2006/relationships/image" Target="../media/image9.sv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2.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3.sv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5.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ideo" Target="https://www.youtube.com/embed/QyXFirOUeUk?feature=oembed" TargetMode="Externa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image" Target="../media/image3.png"/><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392D2B-37AA-30A3-63F7-9F40C7EB2CF3}"/>
              </a:ext>
            </a:extLst>
          </p:cNvPr>
          <p:cNvSpPr/>
          <p:nvPr/>
        </p:nvSpPr>
        <p:spPr>
          <a:xfrm>
            <a:off x="0" y="-1"/>
            <a:ext cx="12192000" cy="6248477"/>
          </a:xfrm>
          <a:prstGeom prst="rect">
            <a:avLst/>
          </a:prstGeom>
          <a:gradFill>
            <a:gsLst>
              <a:gs pos="0">
                <a:srgbClr val="939598"/>
              </a:gs>
              <a:gs pos="100000">
                <a:srgbClr val="005D3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0" name="Picture 9">
            <a:extLst>
              <a:ext uri="{FF2B5EF4-FFF2-40B4-BE49-F238E27FC236}">
                <a16:creationId xmlns:a16="http://schemas.microsoft.com/office/drawing/2014/main" id="{38179CC6-8AA3-0F69-55F7-CEA1C589CFFF}"/>
              </a:ext>
            </a:extLst>
          </p:cNvPr>
          <p:cNvPicPr>
            <a:picLocks noChangeAspect="1"/>
          </p:cNvPicPr>
          <p:nvPr/>
        </p:nvPicPr>
        <p:blipFill>
          <a:blip r:embed="rId3">
            <a:alphaModFix amt="49000"/>
          </a:blip>
          <a:stretch>
            <a:fillRect/>
          </a:stretch>
        </p:blipFill>
        <p:spPr>
          <a:xfrm>
            <a:off x="1090247" y="-1"/>
            <a:ext cx="11124885" cy="6248477"/>
          </a:xfrm>
          <a:prstGeom prst="rect">
            <a:avLst/>
          </a:prstGeom>
        </p:spPr>
      </p:pic>
      <p:sp>
        <p:nvSpPr>
          <p:cNvPr id="9" name="TextBox 4">
            <a:extLst>
              <a:ext uri="{FF2B5EF4-FFF2-40B4-BE49-F238E27FC236}">
                <a16:creationId xmlns:a16="http://schemas.microsoft.com/office/drawing/2014/main" id="{D4CFFCEB-FB3E-6B5C-53E2-AC30486C4EAB}"/>
              </a:ext>
            </a:extLst>
          </p:cNvPr>
          <p:cNvSpPr txBox="1"/>
          <p:nvPr/>
        </p:nvSpPr>
        <p:spPr>
          <a:xfrm>
            <a:off x="309926" y="5200448"/>
            <a:ext cx="7118505" cy="654025"/>
          </a:xfrm>
          <a:prstGeom prst="rect">
            <a:avLst/>
          </a:prstGeom>
        </p:spPr>
        <p:txBody>
          <a:bodyPr wrap="square" lIns="0" tIns="0" rIns="0" bIns="0" rtlCol="0" anchor="t">
            <a:spAutoFit/>
          </a:bodyPr>
          <a:lstStyle/>
          <a:p>
            <a:pPr algn="ctr">
              <a:lnSpc>
                <a:spcPts val="5184"/>
              </a:lnSpc>
            </a:pPr>
            <a:r>
              <a:rPr lang="en-US" sz="4000" dirty="0">
                <a:solidFill>
                  <a:schemeClr val="bg1"/>
                </a:solidFill>
                <a:latin typeface="Poppins"/>
              </a:rPr>
              <a:t>TO PRACTICE NON-VIOLENCE</a:t>
            </a:r>
          </a:p>
        </p:txBody>
      </p:sp>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4"/>
          <a:srcRect/>
          <a:stretch/>
        </p:blipFill>
        <p:spPr>
          <a:xfrm>
            <a:off x="2410979" y="1452131"/>
            <a:ext cx="2916399" cy="2916399"/>
          </a:xfrm>
          <a:prstGeom prst="rect">
            <a:avLst/>
          </a:prstGeom>
          <a:effectLst>
            <a:glow rad="150533">
              <a:schemeClr val="bg1">
                <a:alpha val="40000"/>
              </a:schemeClr>
            </a:glow>
          </a:effectLst>
        </p:spPr>
      </p:pic>
      <p:pic>
        <p:nvPicPr>
          <p:cNvPr id="2" name="Picture 1">
            <a:extLst>
              <a:ext uri="{FF2B5EF4-FFF2-40B4-BE49-F238E27FC236}">
                <a16:creationId xmlns:a16="http://schemas.microsoft.com/office/drawing/2014/main" id="{8D5D8EB0-3413-8924-5146-4C6435DFD1F0}"/>
              </a:ext>
            </a:extLst>
          </p:cNvPr>
          <p:cNvPicPr>
            <a:picLocks noChangeAspect="1"/>
          </p:cNvPicPr>
          <p:nvPr/>
        </p:nvPicPr>
        <p:blipFill>
          <a:blip r:embed="rId5"/>
          <a:srcRect/>
          <a:stretch/>
        </p:blipFill>
        <p:spPr>
          <a:xfrm>
            <a:off x="402733" y="438325"/>
            <a:ext cx="4902200" cy="673100"/>
          </a:xfrm>
          <a:prstGeom prst="rect">
            <a:avLst/>
          </a:prstGeom>
        </p:spPr>
      </p:pic>
      <p:cxnSp>
        <p:nvCxnSpPr>
          <p:cNvPr id="7" name="Straight Connector 6">
            <a:extLst>
              <a:ext uri="{FF2B5EF4-FFF2-40B4-BE49-F238E27FC236}">
                <a16:creationId xmlns:a16="http://schemas.microsoft.com/office/drawing/2014/main" id="{363AD167-919F-D7C8-9352-995503CADAB3}"/>
              </a:ext>
            </a:extLst>
          </p:cNvPr>
          <p:cNvCxnSpPr>
            <a:cxnSpLocks/>
          </p:cNvCxnSpPr>
          <p:nvPr/>
        </p:nvCxnSpPr>
        <p:spPr>
          <a:xfrm>
            <a:off x="2978529" y="4753738"/>
            <a:ext cx="1781298" cy="0"/>
          </a:xfrm>
          <a:prstGeom prst="line">
            <a:avLst/>
          </a:prstGeom>
          <a:ln w="57150">
            <a:solidFill>
              <a:srgbClr val="FFA5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253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12" name="TextBox 11">
            <a:extLst>
              <a:ext uri="{FF2B5EF4-FFF2-40B4-BE49-F238E27FC236}">
                <a16:creationId xmlns:a16="http://schemas.microsoft.com/office/drawing/2014/main" id="{2A315B52-F198-C5DC-4548-4A7F5413D8B2}"/>
              </a:ext>
            </a:extLst>
          </p:cNvPr>
          <p:cNvSpPr txBox="1"/>
          <p:nvPr/>
        </p:nvSpPr>
        <p:spPr>
          <a:xfrm>
            <a:off x="836981" y="1803004"/>
            <a:ext cx="5563820" cy="492443"/>
          </a:xfrm>
          <a:prstGeom prst="rect">
            <a:avLst/>
          </a:prstGeom>
          <a:solidFill>
            <a:srgbClr val="099FDA"/>
          </a:solidFill>
        </p:spPr>
        <p:txBody>
          <a:bodyPr wrap="square" rtlCol="0">
            <a:spAutoFit/>
          </a:bodyPr>
          <a:lstStyle/>
          <a:p>
            <a:pPr marL="115888"/>
            <a:r>
              <a:rPr lang="en-US" sz="2600" dirty="0">
                <a:solidFill>
                  <a:srgbClr val="FFFFFF"/>
                </a:solidFill>
                <a:latin typeface="Poppins Italics"/>
              </a:rPr>
              <a:t>Discuss and Name the Problem </a:t>
            </a:r>
          </a:p>
        </p:txBody>
      </p:sp>
      <p:sp>
        <p:nvSpPr>
          <p:cNvPr id="11" name="TextBox 10">
            <a:extLst>
              <a:ext uri="{FF2B5EF4-FFF2-40B4-BE49-F238E27FC236}">
                <a16:creationId xmlns:a16="http://schemas.microsoft.com/office/drawing/2014/main" id="{6E0E0173-3C7A-B1FE-86FA-4F72C7EF996D}"/>
              </a:ext>
            </a:extLst>
          </p:cNvPr>
          <p:cNvSpPr txBox="1"/>
          <p:nvPr/>
        </p:nvSpPr>
        <p:spPr>
          <a:xfrm>
            <a:off x="6730834" y="1793088"/>
            <a:ext cx="5144644" cy="492443"/>
          </a:xfrm>
          <a:prstGeom prst="rect">
            <a:avLst/>
          </a:prstGeom>
          <a:solidFill>
            <a:srgbClr val="FF5D04"/>
          </a:solidFill>
        </p:spPr>
        <p:txBody>
          <a:bodyPr wrap="square" rtlCol="0">
            <a:spAutoFit/>
          </a:bodyPr>
          <a:lstStyle/>
          <a:p>
            <a:pPr marL="115888"/>
            <a:r>
              <a:rPr lang="en-US" sz="2600" dirty="0">
                <a:solidFill>
                  <a:srgbClr val="FFFFFF"/>
                </a:solidFill>
                <a:latin typeface="Poppins Italics"/>
              </a:rPr>
              <a:t>Brainstorm Possible Solutions</a:t>
            </a:r>
            <a:endParaRPr lang="en-US" sz="2600" dirty="0">
              <a:solidFill>
                <a:srgbClr val="FFFFFF"/>
              </a:solidFill>
              <a:latin typeface="Poppins Italics"/>
              <a:cs typeface="Poppins Italics"/>
            </a:endParaRPr>
          </a:p>
        </p:txBody>
      </p:sp>
      <p:sp>
        <p:nvSpPr>
          <p:cNvPr id="13" name="TextBox 12">
            <a:extLst>
              <a:ext uri="{FF2B5EF4-FFF2-40B4-BE49-F238E27FC236}">
                <a16:creationId xmlns:a16="http://schemas.microsoft.com/office/drawing/2014/main" id="{42BFA681-3495-BDBC-F78A-6034A6A3C7F0}"/>
              </a:ext>
            </a:extLst>
          </p:cNvPr>
          <p:cNvSpPr txBox="1"/>
          <p:nvPr/>
        </p:nvSpPr>
        <p:spPr>
          <a:xfrm>
            <a:off x="807859" y="2577893"/>
            <a:ext cx="5394711" cy="2710357"/>
          </a:xfrm>
          <a:prstGeom prst="rect">
            <a:avLst/>
          </a:prstGeom>
          <a:noFill/>
        </p:spPr>
        <p:txBody>
          <a:bodyPr wrap="square" rtlCol="0">
            <a:spAutoFit/>
          </a:bodyPr>
          <a:lstStyle/>
          <a:p>
            <a:pPr marL="523875" lvl="1" indent="-349250">
              <a:lnSpc>
                <a:spcPts val="2860"/>
              </a:lnSpc>
              <a:buFont typeface="Arial"/>
              <a:buChar char="•"/>
            </a:pPr>
            <a:r>
              <a:rPr lang="en-US" sz="2500" dirty="0">
                <a:solidFill>
                  <a:srgbClr val="939598"/>
                </a:solidFill>
                <a:latin typeface="Poppins"/>
              </a:rPr>
              <a:t>Look at each other's point of view</a:t>
            </a:r>
            <a:endParaRPr lang="en-US" sz="2500" dirty="0">
              <a:solidFill>
                <a:srgbClr val="939598"/>
              </a:solidFill>
              <a:latin typeface="Poppins"/>
              <a:cs typeface="Poppins"/>
            </a:endParaRPr>
          </a:p>
          <a:p>
            <a:pPr marL="523875" lvl="1" indent="-349250">
              <a:lnSpc>
                <a:spcPts val="2860"/>
              </a:lnSpc>
              <a:buFont typeface="Arial"/>
              <a:buChar char="•"/>
            </a:pPr>
            <a:r>
              <a:rPr lang="en-US" sz="2500" dirty="0">
                <a:solidFill>
                  <a:srgbClr val="939598"/>
                </a:solidFill>
                <a:latin typeface="Poppins"/>
              </a:rPr>
              <a:t>Use active listening</a:t>
            </a:r>
            <a:endParaRPr lang="en-US" sz="2500" dirty="0">
              <a:solidFill>
                <a:srgbClr val="939598"/>
              </a:solidFill>
              <a:latin typeface="Poppins"/>
              <a:cs typeface="Poppins"/>
            </a:endParaRPr>
          </a:p>
          <a:p>
            <a:pPr marL="523875" lvl="1" indent="-349250">
              <a:lnSpc>
                <a:spcPts val="2860"/>
              </a:lnSpc>
              <a:buFont typeface="Arial"/>
              <a:buChar char="•"/>
            </a:pPr>
            <a:r>
              <a:rPr lang="en-US" sz="2500" dirty="0">
                <a:solidFill>
                  <a:srgbClr val="939598"/>
                </a:solidFill>
                <a:latin typeface="Poppins"/>
              </a:rPr>
              <a:t>Focus on the problem, not the person </a:t>
            </a:r>
            <a:endParaRPr lang="en-US" sz="2500" dirty="0">
              <a:solidFill>
                <a:srgbClr val="939598"/>
              </a:solidFill>
              <a:latin typeface="Poppins"/>
              <a:cs typeface="Poppins"/>
            </a:endParaRPr>
          </a:p>
          <a:p>
            <a:pPr marL="523875" lvl="1" indent="-349250">
              <a:lnSpc>
                <a:spcPts val="2860"/>
              </a:lnSpc>
              <a:buFont typeface="Arial"/>
              <a:buChar char="•"/>
            </a:pPr>
            <a:r>
              <a:rPr lang="en-US" sz="2500" dirty="0">
                <a:solidFill>
                  <a:srgbClr val="939598"/>
                </a:solidFill>
                <a:latin typeface="Poppins"/>
              </a:rPr>
              <a:t>Use open and honest communication </a:t>
            </a:r>
            <a:endParaRPr lang="en-US" sz="2500" dirty="0">
              <a:solidFill>
                <a:srgbClr val="939598"/>
              </a:solidFill>
              <a:latin typeface="Poppins"/>
              <a:cs typeface="Poppins"/>
            </a:endParaRPr>
          </a:p>
        </p:txBody>
      </p:sp>
      <p:sp>
        <p:nvSpPr>
          <p:cNvPr id="14" name="TextBox 13">
            <a:extLst>
              <a:ext uri="{FF2B5EF4-FFF2-40B4-BE49-F238E27FC236}">
                <a16:creationId xmlns:a16="http://schemas.microsoft.com/office/drawing/2014/main" id="{3613D70C-D8B7-DDF3-C173-4CCD8468B95B}"/>
              </a:ext>
            </a:extLst>
          </p:cNvPr>
          <p:cNvSpPr txBox="1"/>
          <p:nvPr/>
        </p:nvSpPr>
        <p:spPr>
          <a:xfrm>
            <a:off x="6751459" y="2577893"/>
            <a:ext cx="4760603" cy="2971326"/>
          </a:xfrm>
          <a:prstGeom prst="rect">
            <a:avLst/>
          </a:prstGeom>
          <a:noFill/>
        </p:spPr>
        <p:txBody>
          <a:bodyPr wrap="square" rtlCol="0">
            <a:spAutoFit/>
          </a:bodyPr>
          <a:lstStyle/>
          <a:p>
            <a:pPr marL="406400" lvl="1" indent="-290513">
              <a:lnSpc>
                <a:spcPts val="2808"/>
              </a:lnSpc>
              <a:buFont typeface="Arial"/>
              <a:buChar char="•"/>
            </a:pPr>
            <a:r>
              <a:rPr lang="en-US" sz="2500" dirty="0">
                <a:solidFill>
                  <a:srgbClr val="939598"/>
                </a:solidFill>
                <a:latin typeface="Poppins"/>
              </a:rPr>
              <a:t>Focus on solutions, not blame</a:t>
            </a:r>
          </a:p>
          <a:p>
            <a:pPr marL="406400" lvl="1" indent="-290513">
              <a:lnSpc>
                <a:spcPts val="2808"/>
              </a:lnSpc>
              <a:buFont typeface="Arial"/>
              <a:buChar char="•"/>
            </a:pPr>
            <a:r>
              <a:rPr lang="en-US" sz="2500" dirty="0">
                <a:solidFill>
                  <a:srgbClr val="939598"/>
                </a:solidFill>
                <a:latin typeface="Poppins"/>
              </a:rPr>
              <a:t>Allow everyone to express their wants and needs</a:t>
            </a:r>
            <a:endParaRPr lang="en-US" sz="2500" dirty="0">
              <a:solidFill>
                <a:srgbClr val="939598"/>
              </a:solidFill>
            </a:endParaRPr>
          </a:p>
          <a:p>
            <a:pPr marL="406400" lvl="1" indent="-290513">
              <a:lnSpc>
                <a:spcPts val="2808"/>
              </a:lnSpc>
              <a:buFont typeface="Arial"/>
              <a:buChar char="•"/>
            </a:pPr>
            <a:r>
              <a:rPr lang="en-US" sz="2500" dirty="0">
                <a:solidFill>
                  <a:srgbClr val="939598"/>
                </a:solidFill>
                <a:latin typeface="Poppins"/>
              </a:rPr>
              <a:t>Validate everyone's opinions</a:t>
            </a:r>
            <a:endParaRPr lang="en-US" sz="2500" dirty="0">
              <a:solidFill>
                <a:srgbClr val="939598"/>
              </a:solidFill>
              <a:latin typeface="Poppins"/>
              <a:cs typeface="Poppins"/>
            </a:endParaRPr>
          </a:p>
          <a:p>
            <a:pPr marL="406400" lvl="1" indent="-290513" algn="l">
              <a:lnSpc>
                <a:spcPts val="2808"/>
              </a:lnSpc>
              <a:buFont typeface="Arial"/>
              <a:buChar char="•"/>
            </a:pPr>
            <a:r>
              <a:rPr lang="en-US" sz="2500" dirty="0">
                <a:solidFill>
                  <a:srgbClr val="939598"/>
                </a:solidFill>
                <a:latin typeface="Poppins"/>
              </a:rPr>
              <a:t>Look for solutions that work for all parties</a:t>
            </a:r>
            <a:endParaRPr lang="en-US" sz="2500" dirty="0">
              <a:solidFill>
                <a:srgbClr val="939598"/>
              </a:solidFill>
              <a:latin typeface="Poppins"/>
              <a:cs typeface="Poppins"/>
            </a:endParaRPr>
          </a:p>
        </p:txBody>
      </p:sp>
      <p:sp>
        <p:nvSpPr>
          <p:cNvPr id="15" name="Title 1">
            <a:extLst>
              <a:ext uri="{FF2B5EF4-FFF2-40B4-BE49-F238E27FC236}">
                <a16:creationId xmlns:a16="http://schemas.microsoft.com/office/drawing/2014/main" id="{B5DA62FA-5D59-908E-7BD7-ED6C8F377A47}"/>
              </a:ext>
            </a:extLst>
          </p:cNvPr>
          <p:cNvSpPr txBox="1">
            <a:spLocks/>
          </p:cNvSpPr>
          <p:nvPr/>
        </p:nvSpPr>
        <p:spPr>
          <a:xfrm>
            <a:off x="1657597" y="832698"/>
            <a:ext cx="929175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5D32"/>
                </a:solidFill>
                <a:latin typeface="Poppins" pitchFamily="2" charset="77"/>
                <a:cs typeface="Poppins" pitchFamily="2" charset="77"/>
              </a:rPr>
              <a:t>NON-VIOLENT CONFLICT RESOLUTION</a:t>
            </a:r>
          </a:p>
        </p:txBody>
      </p:sp>
      <p:pic>
        <p:nvPicPr>
          <p:cNvPr id="16" name="Graphic 15" descr="Single gear with solid fill">
            <a:extLst>
              <a:ext uri="{FF2B5EF4-FFF2-40B4-BE49-F238E27FC236}">
                <a16:creationId xmlns:a16="http://schemas.microsoft.com/office/drawing/2014/main" id="{84284F09-72D4-6F46-98EF-005F017965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289" y="734409"/>
            <a:ext cx="914400" cy="914400"/>
          </a:xfrm>
          <a:prstGeom prst="rect">
            <a:avLst/>
          </a:prstGeom>
        </p:spPr>
      </p:pic>
    </p:spTree>
    <p:extLst>
      <p:ext uri="{BB962C8B-B14F-4D97-AF65-F5344CB8AC3E}">
        <p14:creationId xmlns:p14="http://schemas.microsoft.com/office/powerpoint/2010/main" val="83897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12" name="TextBox 11">
            <a:extLst>
              <a:ext uri="{FF2B5EF4-FFF2-40B4-BE49-F238E27FC236}">
                <a16:creationId xmlns:a16="http://schemas.microsoft.com/office/drawing/2014/main" id="{2A315B52-F198-C5DC-4548-4A7F5413D8B2}"/>
              </a:ext>
            </a:extLst>
          </p:cNvPr>
          <p:cNvSpPr txBox="1"/>
          <p:nvPr/>
        </p:nvSpPr>
        <p:spPr>
          <a:xfrm>
            <a:off x="836981" y="1849896"/>
            <a:ext cx="5739666" cy="492443"/>
          </a:xfrm>
          <a:prstGeom prst="rect">
            <a:avLst/>
          </a:prstGeom>
          <a:solidFill>
            <a:srgbClr val="FF0100"/>
          </a:solidFill>
        </p:spPr>
        <p:txBody>
          <a:bodyPr wrap="square" rtlCol="0">
            <a:spAutoFit/>
          </a:bodyPr>
          <a:lstStyle/>
          <a:p>
            <a:pPr marL="115888"/>
            <a:r>
              <a:rPr lang="en-US" sz="2600" dirty="0">
                <a:solidFill>
                  <a:srgbClr val="FFFFFF"/>
                </a:solidFill>
                <a:latin typeface="Poppins Italics"/>
              </a:rPr>
              <a:t>Evaluate and Select the Solution</a:t>
            </a:r>
          </a:p>
        </p:txBody>
      </p:sp>
      <p:sp>
        <p:nvSpPr>
          <p:cNvPr id="11" name="TextBox 10">
            <a:extLst>
              <a:ext uri="{FF2B5EF4-FFF2-40B4-BE49-F238E27FC236}">
                <a16:creationId xmlns:a16="http://schemas.microsoft.com/office/drawing/2014/main" id="{6E0E0173-3C7A-B1FE-86FA-4F72C7EF996D}"/>
              </a:ext>
            </a:extLst>
          </p:cNvPr>
          <p:cNvSpPr txBox="1"/>
          <p:nvPr/>
        </p:nvSpPr>
        <p:spPr>
          <a:xfrm>
            <a:off x="7328708" y="1839980"/>
            <a:ext cx="3374462" cy="492443"/>
          </a:xfrm>
          <a:prstGeom prst="rect">
            <a:avLst/>
          </a:prstGeom>
          <a:solidFill>
            <a:srgbClr val="FFA508"/>
          </a:solidFill>
        </p:spPr>
        <p:txBody>
          <a:bodyPr wrap="square" rtlCol="0">
            <a:spAutoFit/>
          </a:bodyPr>
          <a:lstStyle/>
          <a:p>
            <a:pPr marL="115888"/>
            <a:r>
              <a:rPr lang="en-US" sz="2600" dirty="0">
                <a:solidFill>
                  <a:srgbClr val="FFFFFF"/>
                </a:solidFill>
                <a:latin typeface="Poppins Italics"/>
              </a:rPr>
              <a:t>Choose a Solution</a:t>
            </a:r>
          </a:p>
        </p:txBody>
      </p:sp>
      <p:sp>
        <p:nvSpPr>
          <p:cNvPr id="13" name="TextBox 12">
            <a:extLst>
              <a:ext uri="{FF2B5EF4-FFF2-40B4-BE49-F238E27FC236}">
                <a16:creationId xmlns:a16="http://schemas.microsoft.com/office/drawing/2014/main" id="{42BFA681-3495-BDBC-F78A-6034A6A3C7F0}"/>
              </a:ext>
            </a:extLst>
          </p:cNvPr>
          <p:cNvSpPr txBox="1"/>
          <p:nvPr/>
        </p:nvSpPr>
        <p:spPr>
          <a:xfrm>
            <a:off x="807859" y="2517781"/>
            <a:ext cx="5394711" cy="2796920"/>
          </a:xfrm>
          <a:prstGeom prst="rect">
            <a:avLst/>
          </a:prstGeom>
          <a:noFill/>
        </p:spPr>
        <p:txBody>
          <a:bodyPr wrap="square" rtlCol="0">
            <a:spAutoFit/>
          </a:bodyPr>
          <a:lstStyle/>
          <a:p>
            <a:pPr marL="465138" lvl="1" indent="-349250">
              <a:lnSpc>
                <a:spcPts val="3008"/>
              </a:lnSpc>
              <a:buFont typeface="Arial"/>
              <a:buChar char="•"/>
            </a:pPr>
            <a:r>
              <a:rPr lang="en-US" sz="2500" dirty="0">
                <a:solidFill>
                  <a:srgbClr val="939598"/>
                </a:solidFill>
                <a:latin typeface="Poppins"/>
              </a:rPr>
              <a:t>After identifying possible solutions, work together to select one to try</a:t>
            </a:r>
          </a:p>
          <a:p>
            <a:pPr marL="465138" lvl="1" indent="-349250">
              <a:lnSpc>
                <a:spcPts val="3008"/>
              </a:lnSpc>
              <a:buFont typeface="Arial"/>
              <a:buChar char="•"/>
            </a:pPr>
            <a:r>
              <a:rPr lang="en-US" sz="2500" dirty="0">
                <a:solidFill>
                  <a:srgbClr val="939598"/>
                </a:solidFill>
                <a:latin typeface="Poppins"/>
              </a:rPr>
              <a:t>Practice mutual understanding</a:t>
            </a:r>
          </a:p>
          <a:p>
            <a:pPr marL="465138" lvl="1" indent="-349250">
              <a:lnSpc>
                <a:spcPts val="3008"/>
              </a:lnSpc>
              <a:buFont typeface="Arial"/>
              <a:buChar char="•"/>
            </a:pPr>
            <a:r>
              <a:rPr lang="en-US" sz="2500" dirty="0">
                <a:solidFill>
                  <a:srgbClr val="939598"/>
                </a:solidFill>
                <a:latin typeface="Poppins"/>
              </a:rPr>
              <a:t>Negotiate a solution that fits everyone well</a:t>
            </a:r>
          </a:p>
        </p:txBody>
      </p:sp>
      <p:sp>
        <p:nvSpPr>
          <p:cNvPr id="14" name="TextBox 13">
            <a:extLst>
              <a:ext uri="{FF2B5EF4-FFF2-40B4-BE49-F238E27FC236}">
                <a16:creationId xmlns:a16="http://schemas.microsoft.com/office/drawing/2014/main" id="{3613D70C-D8B7-DDF3-C173-4CCD8468B95B}"/>
              </a:ext>
            </a:extLst>
          </p:cNvPr>
          <p:cNvSpPr txBox="1"/>
          <p:nvPr/>
        </p:nvSpPr>
        <p:spPr>
          <a:xfrm>
            <a:off x="7328707" y="2517781"/>
            <a:ext cx="4760603" cy="2785378"/>
          </a:xfrm>
          <a:prstGeom prst="rect">
            <a:avLst/>
          </a:prstGeom>
          <a:noFill/>
        </p:spPr>
        <p:txBody>
          <a:bodyPr wrap="square" rtlCol="0">
            <a:spAutoFit/>
          </a:bodyPr>
          <a:lstStyle/>
          <a:p>
            <a:pPr marL="465138" lvl="1" indent="-349250">
              <a:lnSpc>
                <a:spcPts val="3008"/>
              </a:lnSpc>
              <a:buFont typeface="Arial"/>
              <a:buChar char="•"/>
            </a:pPr>
            <a:r>
              <a:rPr lang="en-US" sz="2500" dirty="0">
                <a:solidFill>
                  <a:srgbClr val="939598"/>
                </a:solidFill>
                <a:latin typeface="Poppins"/>
              </a:rPr>
              <a:t>Take accountability</a:t>
            </a:r>
          </a:p>
          <a:p>
            <a:pPr marL="465138" lvl="1" indent="-349250">
              <a:lnSpc>
                <a:spcPts val="3008"/>
              </a:lnSpc>
              <a:buFont typeface="Arial"/>
              <a:buChar char="•"/>
            </a:pPr>
            <a:r>
              <a:rPr lang="en-US" sz="2500" dirty="0">
                <a:solidFill>
                  <a:srgbClr val="939598"/>
                </a:solidFill>
                <a:latin typeface="Poppins"/>
              </a:rPr>
              <a:t>Set responsibilities and actions that everyone is going to take for the solution to work long term</a:t>
            </a:r>
          </a:p>
          <a:p>
            <a:pPr marL="465138" lvl="1" indent="-349250" algn="l">
              <a:lnSpc>
                <a:spcPts val="3008"/>
              </a:lnSpc>
              <a:buFont typeface="Arial"/>
              <a:buChar char="•"/>
            </a:pPr>
            <a:r>
              <a:rPr lang="en-US" sz="2500" dirty="0">
                <a:solidFill>
                  <a:srgbClr val="939598"/>
                </a:solidFill>
                <a:latin typeface="Poppins"/>
              </a:rPr>
              <a:t>Select the solution together</a:t>
            </a:r>
          </a:p>
        </p:txBody>
      </p:sp>
      <p:sp>
        <p:nvSpPr>
          <p:cNvPr id="4" name="Title 1">
            <a:extLst>
              <a:ext uri="{FF2B5EF4-FFF2-40B4-BE49-F238E27FC236}">
                <a16:creationId xmlns:a16="http://schemas.microsoft.com/office/drawing/2014/main" id="{CA0FF8BF-7885-FB0A-9E18-BCC047CE9778}"/>
              </a:ext>
            </a:extLst>
          </p:cNvPr>
          <p:cNvSpPr txBox="1">
            <a:spLocks/>
          </p:cNvSpPr>
          <p:nvPr/>
        </p:nvSpPr>
        <p:spPr>
          <a:xfrm>
            <a:off x="1657597" y="832698"/>
            <a:ext cx="929175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5D32"/>
                </a:solidFill>
                <a:latin typeface="Poppins" pitchFamily="2" charset="77"/>
                <a:cs typeface="Poppins" pitchFamily="2" charset="77"/>
              </a:rPr>
              <a:t>NON-VIOLENT CONFLICT RESOLUTION</a:t>
            </a:r>
          </a:p>
        </p:txBody>
      </p:sp>
      <p:pic>
        <p:nvPicPr>
          <p:cNvPr id="6" name="Graphic 5" descr="Single gear with solid fill">
            <a:extLst>
              <a:ext uri="{FF2B5EF4-FFF2-40B4-BE49-F238E27FC236}">
                <a16:creationId xmlns:a16="http://schemas.microsoft.com/office/drawing/2014/main" id="{A27F1AA3-76FA-C431-172D-8E3AEC9999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289" y="734409"/>
            <a:ext cx="914400" cy="914400"/>
          </a:xfrm>
          <a:prstGeom prst="rect">
            <a:avLst/>
          </a:prstGeom>
        </p:spPr>
      </p:pic>
    </p:spTree>
    <p:extLst>
      <p:ext uri="{BB962C8B-B14F-4D97-AF65-F5344CB8AC3E}">
        <p14:creationId xmlns:p14="http://schemas.microsoft.com/office/powerpoint/2010/main" val="897754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3" name="Title 1">
            <a:extLst>
              <a:ext uri="{FF2B5EF4-FFF2-40B4-BE49-F238E27FC236}">
                <a16:creationId xmlns:a16="http://schemas.microsoft.com/office/drawing/2014/main" id="{A50651BC-D1B3-3A5C-074E-5994982461D4}"/>
              </a:ext>
            </a:extLst>
          </p:cNvPr>
          <p:cNvSpPr txBox="1">
            <a:spLocks/>
          </p:cNvSpPr>
          <p:nvPr/>
        </p:nvSpPr>
        <p:spPr>
          <a:xfrm>
            <a:off x="1657597" y="832698"/>
            <a:ext cx="929175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5D32"/>
                </a:solidFill>
                <a:latin typeface="Poppins" pitchFamily="2" charset="77"/>
                <a:cs typeface="Poppins" pitchFamily="2" charset="77"/>
              </a:rPr>
              <a:t>NON-VIOLENT CONFLICT RESOLUTION</a:t>
            </a:r>
          </a:p>
        </p:txBody>
      </p:sp>
      <p:sp>
        <p:nvSpPr>
          <p:cNvPr id="12" name="TextBox 11">
            <a:extLst>
              <a:ext uri="{FF2B5EF4-FFF2-40B4-BE49-F238E27FC236}">
                <a16:creationId xmlns:a16="http://schemas.microsoft.com/office/drawing/2014/main" id="{2A315B52-F198-C5DC-4548-4A7F5413D8B2}"/>
              </a:ext>
            </a:extLst>
          </p:cNvPr>
          <p:cNvSpPr txBox="1"/>
          <p:nvPr/>
        </p:nvSpPr>
        <p:spPr>
          <a:xfrm>
            <a:off x="836981" y="1849896"/>
            <a:ext cx="2961296" cy="492443"/>
          </a:xfrm>
          <a:prstGeom prst="rect">
            <a:avLst/>
          </a:prstGeom>
          <a:solidFill>
            <a:srgbClr val="022179"/>
          </a:solidFill>
        </p:spPr>
        <p:txBody>
          <a:bodyPr wrap="square" rtlCol="0">
            <a:spAutoFit/>
          </a:bodyPr>
          <a:lstStyle/>
          <a:p>
            <a:pPr marL="115888"/>
            <a:r>
              <a:rPr lang="en-US" sz="2600" dirty="0">
                <a:solidFill>
                  <a:srgbClr val="FFFFFF"/>
                </a:solidFill>
                <a:latin typeface="Poppins Italics"/>
              </a:rPr>
              <a:t>Try the Solution</a:t>
            </a:r>
          </a:p>
        </p:txBody>
      </p:sp>
      <p:sp>
        <p:nvSpPr>
          <p:cNvPr id="11" name="TextBox 10">
            <a:extLst>
              <a:ext uri="{FF2B5EF4-FFF2-40B4-BE49-F238E27FC236}">
                <a16:creationId xmlns:a16="http://schemas.microsoft.com/office/drawing/2014/main" id="{6E0E0173-3C7A-B1FE-86FA-4F72C7EF996D}"/>
              </a:ext>
            </a:extLst>
          </p:cNvPr>
          <p:cNvSpPr txBox="1"/>
          <p:nvPr/>
        </p:nvSpPr>
        <p:spPr>
          <a:xfrm>
            <a:off x="5205047" y="1839980"/>
            <a:ext cx="6657553" cy="523220"/>
          </a:xfrm>
          <a:prstGeom prst="rect">
            <a:avLst/>
          </a:prstGeom>
          <a:solidFill>
            <a:srgbClr val="FFA508"/>
          </a:solidFill>
        </p:spPr>
        <p:txBody>
          <a:bodyPr wrap="square" rtlCol="0">
            <a:spAutoFit/>
          </a:bodyPr>
          <a:lstStyle/>
          <a:p>
            <a:pPr marL="115888"/>
            <a:r>
              <a:rPr lang="en-US" sz="2800" dirty="0">
                <a:solidFill>
                  <a:srgbClr val="FFFFFF"/>
                </a:solidFill>
                <a:latin typeface="Poppins"/>
              </a:rPr>
              <a:t>Re-Evaluate the Solution As Needed</a:t>
            </a:r>
          </a:p>
        </p:txBody>
      </p:sp>
      <p:sp>
        <p:nvSpPr>
          <p:cNvPr id="13" name="TextBox 12">
            <a:extLst>
              <a:ext uri="{FF2B5EF4-FFF2-40B4-BE49-F238E27FC236}">
                <a16:creationId xmlns:a16="http://schemas.microsoft.com/office/drawing/2014/main" id="{42BFA681-3495-BDBC-F78A-6034A6A3C7F0}"/>
              </a:ext>
            </a:extLst>
          </p:cNvPr>
          <p:cNvSpPr txBox="1"/>
          <p:nvPr/>
        </p:nvSpPr>
        <p:spPr>
          <a:xfrm>
            <a:off x="807860" y="2517781"/>
            <a:ext cx="3881372" cy="2616037"/>
          </a:xfrm>
          <a:prstGeom prst="rect">
            <a:avLst/>
          </a:prstGeom>
          <a:noFill/>
        </p:spPr>
        <p:txBody>
          <a:bodyPr wrap="square" rtlCol="0">
            <a:spAutoFit/>
          </a:bodyPr>
          <a:lstStyle/>
          <a:p>
            <a:pPr marL="523875" lvl="1" indent="-349250">
              <a:lnSpc>
                <a:spcPts val="2820"/>
              </a:lnSpc>
              <a:buFont typeface="Arial"/>
              <a:buChar char="•"/>
            </a:pPr>
            <a:r>
              <a:rPr lang="en-US" sz="2600" dirty="0">
                <a:solidFill>
                  <a:srgbClr val="939598"/>
                </a:solidFill>
                <a:latin typeface="Poppins"/>
              </a:rPr>
              <a:t>Check in with each other to make sure everyone is feeling okay</a:t>
            </a:r>
          </a:p>
          <a:p>
            <a:pPr marL="523875" lvl="1" indent="-349250">
              <a:lnSpc>
                <a:spcPts val="2820"/>
              </a:lnSpc>
              <a:buFont typeface="Arial"/>
              <a:buChar char="•"/>
            </a:pPr>
            <a:r>
              <a:rPr lang="en-US" sz="2600" dirty="0">
                <a:solidFill>
                  <a:srgbClr val="939598"/>
                </a:solidFill>
                <a:latin typeface="Poppins"/>
              </a:rPr>
              <a:t>Give each other time and space as needed</a:t>
            </a:r>
          </a:p>
        </p:txBody>
      </p:sp>
      <p:sp>
        <p:nvSpPr>
          <p:cNvPr id="14" name="TextBox 13">
            <a:extLst>
              <a:ext uri="{FF2B5EF4-FFF2-40B4-BE49-F238E27FC236}">
                <a16:creationId xmlns:a16="http://schemas.microsoft.com/office/drawing/2014/main" id="{3613D70C-D8B7-DDF3-C173-4CCD8468B95B}"/>
              </a:ext>
            </a:extLst>
          </p:cNvPr>
          <p:cNvSpPr txBox="1"/>
          <p:nvPr/>
        </p:nvSpPr>
        <p:spPr>
          <a:xfrm>
            <a:off x="5226711" y="2517781"/>
            <a:ext cx="5629895" cy="2975110"/>
          </a:xfrm>
          <a:prstGeom prst="rect">
            <a:avLst/>
          </a:prstGeom>
          <a:noFill/>
        </p:spPr>
        <p:txBody>
          <a:bodyPr wrap="square" rtlCol="0">
            <a:spAutoFit/>
          </a:bodyPr>
          <a:lstStyle/>
          <a:p>
            <a:pPr marL="581025" lvl="1" indent="-349250">
              <a:lnSpc>
                <a:spcPts val="2820"/>
              </a:lnSpc>
              <a:buFont typeface="Arial"/>
              <a:buChar char="•"/>
            </a:pPr>
            <a:r>
              <a:rPr lang="en-US" sz="2600" dirty="0">
                <a:solidFill>
                  <a:srgbClr val="939598"/>
                </a:solidFill>
                <a:latin typeface="Poppins"/>
              </a:rPr>
              <a:t>Continue to check in with everyone to ensure the agreed upon solution continues to work for all</a:t>
            </a:r>
          </a:p>
          <a:p>
            <a:pPr marL="581025" lvl="1" indent="-349250">
              <a:lnSpc>
                <a:spcPts val="2820"/>
              </a:lnSpc>
              <a:buFont typeface="Arial"/>
              <a:buChar char="•"/>
            </a:pPr>
            <a:r>
              <a:rPr lang="en-US" sz="2600" dirty="0">
                <a:solidFill>
                  <a:srgbClr val="939598"/>
                </a:solidFill>
                <a:latin typeface="Poppins"/>
              </a:rPr>
              <a:t>Remember that change is normal</a:t>
            </a:r>
          </a:p>
          <a:p>
            <a:pPr marL="581025" lvl="1" indent="-349250" algn="l">
              <a:lnSpc>
                <a:spcPts val="2820"/>
              </a:lnSpc>
              <a:buFont typeface="Arial"/>
              <a:buChar char="•"/>
            </a:pPr>
            <a:r>
              <a:rPr lang="en-US" sz="2600" dirty="0">
                <a:solidFill>
                  <a:srgbClr val="939598"/>
                </a:solidFill>
                <a:latin typeface="Poppins"/>
              </a:rPr>
              <a:t>Re-evaluate the solution as needed</a:t>
            </a:r>
          </a:p>
        </p:txBody>
      </p:sp>
      <p:pic>
        <p:nvPicPr>
          <p:cNvPr id="6" name="Graphic 5" descr="Single gear with solid fill">
            <a:extLst>
              <a:ext uri="{FF2B5EF4-FFF2-40B4-BE49-F238E27FC236}">
                <a16:creationId xmlns:a16="http://schemas.microsoft.com/office/drawing/2014/main" id="{8DFBAE65-1776-6FE0-D157-6CDF99A200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289" y="734409"/>
            <a:ext cx="914400" cy="914400"/>
          </a:xfrm>
          <a:prstGeom prst="rect">
            <a:avLst/>
          </a:prstGeom>
        </p:spPr>
      </p:pic>
    </p:spTree>
    <p:extLst>
      <p:ext uri="{BB962C8B-B14F-4D97-AF65-F5344CB8AC3E}">
        <p14:creationId xmlns:p14="http://schemas.microsoft.com/office/powerpoint/2010/main" val="1192327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4C207BE-4EE7-ABB4-51BB-50883005F82C}"/>
              </a:ext>
            </a:extLst>
          </p:cNvPr>
          <p:cNvSpPr/>
          <p:nvPr/>
        </p:nvSpPr>
        <p:spPr>
          <a:xfrm>
            <a:off x="-122007" y="0"/>
            <a:ext cx="4614245" cy="6284854"/>
          </a:xfrm>
          <a:prstGeom prst="rect">
            <a:avLst/>
          </a:prstGeom>
          <a:solidFill>
            <a:srgbClr val="005D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70797" y="3187082"/>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1708418" y="2264197"/>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6940061" y="2662779"/>
            <a:ext cx="4887761" cy="2712281"/>
          </a:xfrm>
          <a:prstGeom prst="rect">
            <a:avLst/>
          </a:prstGeom>
          <a:noFill/>
        </p:spPr>
        <p:txBody>
          <a:bodyPr wrap="square" lIns="91440" tIns="91440" rIns="91440" bIns="91440" rtlCol="0" anchor="t">
            <a:spAutoFit/>
          </a:bodyPr>
          <a:lstStyle/>
          <a:p>
            <a:pPr algn="ctr">
              <a:lnSpc>
                <a:spcPts val="5040"/>
              </a:lnSpc>
            </a:pPr>
            <a:r>
              <a:rPr lang="en-US" sz="3200" dirty="0">
                <a:solidFill>
                  <a:srgbClr val="939598"/>
                </a:solidFill>
                <a:latin typeface="Poppins"/>
              </a:rPr>
              <a:t>Do you think using these 6 steps can help you choose non-violence?</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6" y="209633"/>
            <a:ext cx="3155695" cy="433295"/>
          </a:xfrm>
          <a:prstGeom prst="rect">
            <a:avLst/>
          </a:prstGeom>
        </p:spPr>
      </p:pic>
      <p:pic>
        <p:nvPicPr>
          <p:cNvPr id="5" name="Content Placeholder 4" descr="Badge Question Mark with solid fill">
            <a:extLst>
              <a:ext uri="{FF2B5EF4-FFF2-40B4-BE49-F238E27FC236}">
                <a16:creationId xmlns:a16="http://schemas.microsoft.com/office/drawing/2014/main" id="{38809329-CAD5-B6FC-2E38-3D11E62D47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483" y="1199686"/>
            <a:ext cx="1304916" cy="1304916"/>
          </a:xfrm>
          <a:prstGeom prst="rect">
            <a:avLst/>
          </a:prstGeom>
        </p:spPr>
      </p:pic>
      <p:pic>
        <p:nvPicPr>
          <p:cNvPr id="7" name="Picture 6">
            <a:extLst>
              <a:ext uri="{FF2B5EF4-FFF2-40B4-BE49-F238E27FC236}">
                <a16:creationId xmlns:a16="http://schemas.microsoft.com/office/drawing/2014/main" id="{8D6D5991-4635-0C4B-4815-C41061CE11C9}"/>
              </a:ext>
            </a:extLst>
          </p:cNvPr>
          <p:cNvPicPr>
            <a:picLocks noChangeAspect="1"/>
          </p:cNvPicPr>
          <p:nvPr/>
        </p:nvPicPr>
        <p:blipFill>
          <a:blip r:embed="rId6"/>
          <a:stretch>
            <a:fillRect/>
          </a:stretch>
        </p:blipFill>
        <p:spPr>
          <a:xfrm>
            <a:off x="3889387" y="1691050"/>
            <a:ext cx="2857390" cy="4593804"/>
          </a:xfrm>
          <a:prstGeom prst="rect">
            <a:avLst/>
          </a:prstGeom>
        </p:spPr>
      </p:pic>
    </p:spTree>
    <p:extLst>
      <p:ext uri="{BB962C8B-B14F-4D97-AF65-F5344CB8AC3E}">
        <p14:creationId xmlns:p14="http://schemas.microsoft.com/office/powerpoint/2010/main" val="376250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sp>
        <p:nvSpPr>
          <p:cNvPr id="3" name="Title 1">
            <a:extLst>
              <a:ext uri="{FF2B5EF4-FFF2-40B4-BE49-F238E27FC236}">
                <a16:creationId xmlns:a16="http://schemas.microsoft.com/office/drawing/2014/main" id="{A50651BC-D1B3-3A5C-074E-5994982461D4}"/>
              </a:ext>
            </a:extLst>
          </p:cNvPr>
          <p:cNvSpPr txBox="1">
            <a:spLocks/>
          </p:cNvSpPr>
          <p:nvPr/>
        </p:nvSpPr>
        <p:spPr>
          <a:xfrm>
            <a:off x="1657598" y="832698"/>
            <a:ext cx="9057296"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2575"/>
                </a:solidFill>
                <a:latin typeface="Poppins" pitchFamily="2" charset="77"/>
                <a:cs typeface="Poppins" pitchFamily="2" charset="77"/>
              </a:rPr>
              <a:t>HOW DO YOU DEAL WITH CONFLICT?</a:t>
            </a:r>
          </a:p>
        </p:txBody>
      </p:sp>
      <p:pic>
        <p:nvPicPr>
          <p:cNvPr id="9" name="Graphic 8">
            <a:extLst>
              <a:ext uri="{FF2B5EF4-FFF2-40B4-BE49-F238E27FC236}">
                <a16:creationId xmlns:a16="http://schemas.microsoft.com/office/drawing/2014/main" id="{6795E376-E075-EBDE-D606-30ED30C65C5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5853" y="669804"/>
            <a:ext cx="729835" cy="729835"/>
          </a:xfrm>
          <a:prstGeom prst="rect">
            <a:avLst/>
          </a:prstGeom>
        </p:spPr>
      </p:pic>
      <p:pic>
        <p:nvPicPr>
          <p:cNvPr id="4" name="Picture 3" descr="MacBook-Pro-mockup.png">
            <a:extLst>
              <a:ext uri="{FF2B5EF4-FFF2-40B4-BE49-F238E27FC236}">
                <a16:creationId xmlns:a16="http://schemas.microsoft.com/office/drawing/2014/main" id="{AACFC69A-420C-9DE1-5C5D-30F063C8CE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36588" y="1500726"/>
            <a:ext cx="8318823" cy="5171274"/>
          </a:xfrm>
          <a:prstGeom prst="rect">
            <a:avLst/>
          </a:prstGeom>
        </p:spPr>
      </p:pic>
      <p:pic>
        <p:nvPicPr>
          <p:cNvPr id="7" name="Online Media 6" title="Conflict Styles | Off The Record">
            <a:hlinkClick r:id="" action="ppaction://media"/>
            <a:extLst>
              <a:ext uri="{FF2B5EF4-FFF2-40B4-BE49-F238E27FC236}">
                <a16:creationId xmlns:a16="http://schemas.microsoft.com/office/drawing/2014/main" id="{78B50C6C-FA8E-2ACE-6CDF-4E8868E4C073}"/>
              </a:ext>
            </a:extLst>
          </p:cNvPr>
          <p:cNvPicPr>
            <a:picLocks noRot="1" noChangeAspect="1"/>
          </p:cNvPicPr>
          <p:nvPr>
            <a:videoFile r:link="rId1"/>
          </p:nvPr>
        </p:nvPicPr>
        <p:blipFill>
          <a:blip r:embed="rId9"/>
          <a:stretch>
            <a:fillRect/>
          </a:stretch>
        </p:blipFill>
        <p:spPr>
          <a:xfrm>
            <a:off x="3012131" y="1891970"/>
            <a:ext cx="6131869" cy="3816642"/>
          </a:xfrm>
          <a:prstGeom prst="rect">
            <a:avLst/>
          </a:prstGeom>
        </p:spPr>
      </p:pic>
    </p:spTree>
    <p:extLst>
      <p:ext uri="{BB962C8B-B14F-4D97-AF65-F5344CB8AC3E}">
        <p14:creationId xmlns:p14="http://schemas.microsoft.com/office/powerpoint/2010/main" val="288249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2294501-53BE-225B-7289-DB04DCDFAF54}"/>
              </a:ext>
            </a:extLst>
          </p:cNvPr>
          <p:cNvGrpSpPr/>
          <p:nvPr/>
        </p:nvGrpSpPr>
        <p:grpSpPr>
          <a:xfrm>
            <a:off x="764903" y="819698"/>
            <a:ext cx="723695" cy="668028"/>
            <a:chOff x="8418513" y="1203325"/>
            <a:chExt cx="185737" cy="171450"/>
          </a:xfrm>
          <a:solidFill>
            <a:srgbClr val="939598"/>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3112909" y="3191022"/>
            <a:ext cx="5769838" cy="1046440"/>
          </a:xfrm>
          <a:prstGeom prst="rect">
            <a:avLst/>
          </a:prstGeom>
          <a:solidFill>
            <a:srgbClr val="FFA508"/>
          </a:solidFill>
        </p:spPr>
        <p:txBody>
          <a:bodyPr wrap="square" lIns="91440" tIns="91440" rIns="91440" bIns="91440" rtlCol="0" anchor="t">
            <a:spAutoFit/>
          </a:bodyPr>
          <a:lstStyle/>
          <a:p>
            <a:r>
              <a:rPr lang="en-US" sz="2800" dirty="0">
                <a:solidFill>
                  <a:schemeClr val="bg1"/>
                </a:solidFill>
                <a:latin typeface="Poppins"/>
              </a:rPr>
              <a:t>What are other ways you can practice non-violence?</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6" y="209633"/>
            <a:ext cx="3155695" cy="433295"/>
          </a:xfrm>
          <a:prstGeom prst="rect">
            <a:avLst/>
          </a:prstGeom>
        </p:spPr>
      </p:pic>
      <p:pic>
        <p:nvPicPr>
          <p:cNvPr id="5" name="Content Placeholder 4" descr="Badge Question Mark with solid fill">
            <a:extLst>
              <a:ext uri="{FF2B5EF4-FFF2-40B4-BE49-F238E27FC236}">
                <a16:creationId xmlns:a16="http://schemas.microsoft.com/office/drawing/2014/main" id="{38809329-CAD5-B6FC-2E38-3D11E62D47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57597" y="1744780"/>
            <a:ext cx="1304916" cy="1304916"/>
          </a:xfrm>
          <a:prstGeom prst="rect">
            <a:avLst/>
          </a:prstGeom>
        </p:spPr>
      </p:pic>
      <p:sp>
        <p:nvSpPr>
          <p:cNvPr id="4" name="TextBox 2">
            <a:extLst>
              <a:ext uri="{FF2B5EF4-FFF2-40B4-BE49-F238E27FC236}">
                <a16:creationId xmlns:a16="http://schemas.microsoft.com/office/drawing/2014/main" id="{FB87922C-21B7-AF7B-9F95-D0DCD8320575}"/>
              </a:ext>
            </a:extLst>
          </p:cNvPr>
          <p:cNvSpPr txBox="1"/>
          <p:nvPr/>
        </p:nvSpPr>
        <p:spPr>
          <a:xfrm>
            <a:off x="3112908" y="1874018"/>
            <a:ext cx="6681391" cy="1046440"/>
          </a:xfrm>
          <a:prstGeom prst="rect">
            <a:avLst/>
          </a:prstGeom>
          <a:solidFill>
            <a:srgbClr val="099FDA"/>
          </a:solidFill>
        </p:spPr>
        <p:txBody>
          <a:bodyPr wrap="square" lIns="91440" tIns="91440" rIns="91440" bIns="91440" rtlCol="0" anchor="t">
            <a:spAutoFit/>
          </a:bodyPr>
          <a:lstStyle/>
          <a:p>
            <a:r>
              <a:rPr lang="en-US" sz="2800" dirty="0">
                <a:solidFill>
                  <a:schemeClr val="bg1"/>
                </a:solidFill>
                <a:latin typeface="Poppins"/>
              </a:rPr>
              <a:t>Why is it important to choose </a:t>
            </a:r>
            <a:br>
              <a:rPr lang="en-US" sz="2800" dirty="0">
                <a:solidFill>
                  <a:schemeClr val="bg1"/>
                </a:solidFill>
                <a:latin typeface="Poppins"/>
              </a:rPr>
            </a:br>
            <a:r>
              <a:rPr lang="en-US" sz="2800" dirty="0">
                <a:solidFill>
                  <a:schemeClr val="bg1"/>
                </a:solidFill>
                <a:latin typeface="Poppins"/>
              </a:rPr>
              <a:t>non-violence when facing conflict?</a:t>
            </a:r>
          </a:p>
        </p:txBody>
      </p:sp>
      <p:sp>
        <p:nvSpPr>
          <p:cNvPr id="6" name="TextBox 2">
            <a:extLst>
              <a:ext uri="{FF2B5EF4-FFF2-40B4-BE49-F238E27FC236}">
                <a16:creationId xmlns:a16="http://schemas.microsoft.com/office/drawing/2014/main" id="{7BCCA0EF-3294-04E8-FFB0-E8CA26AB1F4D}"/>
              </a:ext>
            </a:extLst>
          </p:cNvPr>
          <p:cNvSpPr txBox="1"/>
          <p:nvPr/>
        </p:nvSpPr>
        <p:spPr>
          <a:xfrm>
            <a:off x="3112908" y="4508026"/>
            <a:ext cx="4952569" cy="1046440"/>
          </a:xfrm>
          <a:prstGeom prst="rect">
            <a:avLst/>
          </a:prstGeom>
          <a:solidFill>
            <a:srgbClr val="FF5D04"/>
          </a:solidFill>
        </p:spPr>
        <p:txBody>
          <a:bodyPr wrap="square" lIns="91440" tIns="91440" rIns="91440" bIns="91440" rtlCol="0" anchor="t">
            <a:spAutoFit/>
          </a:bodyPr>
          <a:lstStyle/>
          <a:p>
            <a:r>
              <a:rPr lang="en-US" sz="2800" dirty="0">
                <a:solidFill>
                  <a:schemeClr val="bg1"/>
                </a:solidFill>
                <a:latin typeface="Poppins"/>
              </a:rPr>
              <a:t>How have you practiced </a:t>
            </a:r>
            <a:br>
              <a:rPr lang="en-US" sz="2800" dirty="0">
                <a:solidFill>
                  <a:schemeClr val="bg1"/>
                </a:solidFill>
                <a:latin typeface="Poppins"/>
              </a:rPr>
            </a:br>
            <a:r>
              <a:rPr lang="en-US" sz="2800" dirty="0">
                <a:solidFill>
                  <a:schemeClr val="bg1"/>
                </a:solidFill>
                <a:latin typeface="Poppins"/>
              </a:rPr>
              <a:t>non-violence?</a:t>
            </a:r>
          </a:p>
        </p:txBody>
      </p:sp>
      <p:sp>
        <p:nvSpPr>
          <p:cNvPr id="8" name="Title 1">
            <a:extLst>
              <a:ext uri="{FF2B5EF4-FFF2-40B4-BE49-F238E27FC236}">
                <a16:creationId xmlns:a16="http://schemas.microsoft.com/office/drawing/2014/main" id="{470CD8E5-39D2-E78D-8A01-6FABD705F824}"/>
              </a:ext>
            </a:extLst>
          </p:cNvPr>
          <p:cNvSpPr txBox="1">
            <a:spLocks/>
          </p:cNvSpPr>
          <p:nvPr/>
        </p:nvSpPr>
        <p:spPr>
          <a:xfrm>
            <a:off x="1657597" y="832698"/>
            <a:ext cx="9291757"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5D32"/>
                </a:solidFill>
                <a:latin typeface="Poppins" pitchFamily="2" charset="77"/>
                <a:cs typeface="Poppins" pitchFamily="2" charset="77"/>
              </a:rPr>
              <a:t>DISCUSSION</a:t>
            </a:r>
          </a:p>
        </p:txBody>
      </p:sp>
      <p:pic>
        <p:nvPicPr>
          <p:cNvPr id="16" name="Content Placeholder 4" descr="Badge Question Mark with solid fill">
            <a:extLst>
              <a:ext uri="{FF2B5EF4-FFF2-40B4-BE49-F238E27FC236}">
                <a16:creationId xmlns:a16="http://schemas.microsoft.com/office/drawing/2014/main" id="{04126132-6C90-0199-457C-E0AF17572D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7597" y="3022595"/>
            <a:ext cx="1304916" cy="1304916"/>
          </a:xfrm>
          <a:prstGeom prst="rect">
            <a:avLst/>
          </a:prstGeom>
        </p:spPr>
      </p:pic>
      <p:pic>
        <p:nvPicPr>
          <p:cNvPr id="18" name="Content Placeholder 4" descr="Badge Question Mark with solid fill">
            <a:extLst>
              <a:ext uri="{FF2B5EF4-FFF2-40B4-BE49-F238E27FC236}">
                <a16:creationId xmlns:a16="http://schemas.microsoft.com/office/drawing/2014/main" id="{0E5965FC-25B9-0CEA-AFB5-F78868F816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57597" y="4382472"/>
            <a:ext cx="1304916" cy="1304916"/>
          </a:xfrm>
          <a:prstGeom prst="rect">
            <a:avLst/>
          </a:prstGeom>
        </p:spPr>
      </p:pic>
    </p:spTree>
    <p:extLst>
      <p:ext uri="{BB962C8B-B14F-4D97-AF65-F5344CB8AC3E}">
        <p14:creationId xmlns:p14="http://schemas.microsoft.com/office/powerpoint/2010/main" val="2396563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764904" y="1594962"/>
            <a:ext cx="10606482" cy="4326184"/>
          </a:xfrm>
          <a:prstGeom prst="rect">
            <a:avLst/>
          </a:prstGeom>
          <a:noFill/>
        </p:spPr>
        <p:txBody>
          <a:bodyPr wrap="square" rtlCol="0">
            <a:spAutoFit/>
          </a:bodyPr>
          <a:lstStyle/>
          <a:p>
            <a:pPr marL="843156" lvl="1" indent="-421578">
              <a:lnSpc>
                <a:spcPts val="3297"/>
              </a:lnSpc>
              <a:buFont typeface="Arial"/>
              <a:buChar char="•"/>
            </a:pPr>
            <a:r>
              <a:rPr lang="en-US" sz="2800" dirty="0">
                <a:solidFill>
                  <a:srgbClr val="939598"/>
                </a:solidFill>
                <a:latin typeface="Poppins"/>
              </a:rPr>
              <a:t>Understanding how you deal with conflict can help you to make more productive choices. </a:t>
            </a:r>
          </a:p>
          <a:p>
            <a:pPr marL="843156" lvl="1" indent="-421578">
              <a:lnSpc>
                <a:spcPts val="3297"/>
              </a:lnSpc>
              <a:buFont typeface="Arial"/>
              <a:buChar char="•"/>
            </a:pPr>
            <a:r>
              <a:rPr lang="en-US" sz="2800" dirty="0">
                <a:solidFill>
                  <a:srgbClr val="939598"/>
                </a:solidFill>
                <a:latin typeface="Poppins"/>
              </a:rPr>
              <a:t>Try to make the following choices when trying to solve conflict: </a:t>
            </a:r>
          </a:p>
          <a:p>
            <a:pPr marL="1686313" lvl="2" indent="-562104">
              <a:lnSpc>
                <a:spcPts val="3297"/>
              </a:lnSpc>
              <a:buFont typeface="Arial"/>
              <a:buChar char="⚬"/>
            </a:pPr>
            <a:r>
              <a:rPr lang="en-US" sz="2800" dirty="0">
                <a:solidFill>
                  <a:srgbClr val="939598"/>
                </a:solidFill>
                <a:latin typeface="Poppins"/>
              </a:rPr>
              <a:t>Talk directly about the problem</a:t>
            </a:r>
          </a:p>
          <a:p>
            <a:pPr marL="1686313" lvl="2" indent="-562104">
              <a:lnSpc>
                <a:spcPts val="3297"/>
              </a:lnSpc>
              <a:buFont typeface="Arial"/>
              <a:buChar char="⚬"/>
            </a:pPr>
            <a:r>
              <a:rPr lang="en-US" sz="2800" dirty="0">
                <a:solidFill>
                  <a:srgbClr val="939598"/>
                </a:solidFill>
                <a:latin typeface="Poppins"/>
              </a:rPr>
              <a:t>Refrain from pretending that there is nothing going on </a:t>
            </a:r>
          </a:p>
          <a:p>
            <a:pPr marL="1686313" lvl="2" indent="-562104">
              <a:lnSpc>
                <a:spcPts val="3297"/>
              </a:lnSpc>
              <a:buFont typeface="Arial"/>
              <a:buChar char="⚬"/>
            </a:pPr>
            <a:r>
              <a:rPr lang="en-US" sz="2800" dirty="0">
                <a:solidFill>
                  <a:srgbClr val="939598"/>
                </a:solidFill>
                <a:latin typeface="Poppins"/>
              </a:rPr>
              <a:t>Confront the problem, not the person </a:t>
            </a:r>
          </a:p>
          <a:p>
            <a:pPr marL="1686313" lvl="2" indent="-562104">
              <a:lnSpc>
                <a:spcPts val="3297"/>
              </a:lnSpc>
              <a:buFont typeface="Arial"/>
              <a:buChar char="⚬"/>
            </a:pPr>
            <a:r>
              <a:rPr lang="en-US" sz="2800" dirty="0">
                <a:solidFill>
                  <a:srgbClr val="939598"/>
                </a:solidFill>
                <a:latin typeface="Poppins"/>
              </a:rPr>
              <a:t>Find a way to compromise to preserve the relationship (when possible)</a:t>
            </a:r>
          </a:p>
        </p:txBody>
      </p:sp>
      <p:sp>
        <p:nvSpPr>
          <p:cNvPr id="3" name="Title 1">
            <a:extLst>
              <a:ext uri="{FF2B5EF4-FFF2-40B4-BE49-F238E27FC236}">
                <a16:creationId xmlns:a16="http://schemas.microsoft.com/office/drawing/2014/main" id="{A50651BC-D1B3-3A5C-074E-5994982461D4}"/>
              </a:ext>
            </a:extLst>
          </p:cNvPr>
          <p:cNvSpPr txBox="1">
            <a:spLocks/>
          </p:cNvSpPr>
          <p:nvPr/>
        </p:nvSpPr>
        <p:spPr>
          <a:xfrm>
            <a:off x="1657597" y="832698"/>
            <a:ext cx="1014647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dirty="0">
                <a:solidFill>
                  <a:srgbClr val="005D32"/>
                </a:solidFill>
                <a:latin typeface="Poppins" pitchFamily="2" charset="77"/>
                <a:cs typeface="Poppins" pitchFamily="2" charset="77"/>
              </a:rPr>
              <a:t>Make a Choice!</a:t>
            </a:r>
          </a:p>
        </p:txBody>
      </p:sp>
      <p:pic>
        <p:nvPicPr>
          <p:cNvPr id="9" name="Graphic 8">
            <a:extLst>
              <a:ext uri="{FF2B5EF4-FFF2-40B4-BE49-F238E27FC236}">
                <a16:creationId xmlns:a16="http://schemas.microsoft.com/office/drawing/2014/main" id="{B3E280ED-DF91-43C9-8885-711DF15BE21D}"/>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64903" y="799277"/>
            <a:ext cx="734869" cy="734869"/>
          </a:xfrm>
          <a:prstGeom prst="rect">
            <a:avLst/>
          </a:prstGeom>
        </p:spPr>
      </p:pic>
    </p:spTree>
    <p:extLst>
      <p:ext uri="{BB962C8B-B14F-4D97-AF65-F5344CB8AC3E}">
        <p14:creationId xmlns:p14="http://schemas.microsoft.com/office/powerpoint/2010/main" val="1727686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091B5-7F5C-A6AB-5486-01B5695E28F7}"/>
              </a:ext>
            </a:extLst>
          </p:cNvPr>
          <p:cNvPicPr>
            <a:picLocks noChangeAspect="1"/>
          </p:cNvPicPr>
          <p:nvPr/>
        </p:nvPicPr>
        <p:blipFill>
          <a:blip r:embed="rId2"/>
          <a:stretch>
            <a:fillRect/>
          </a:stretch>
        </p:blipFill>
        <p:spPr>
          <a:xfrm>
            <a:off x="8882743" y="209633"/>
            <a:ext cx="3155702" cy="433296"/>
          </a:xfrm>
          <a:prstGeom prst="rect">
            <a:avLst/>
          </a:prstGeom>
        </p:spPr>
      </p:pic>
      <p:sp>
        <p:nvSpPr>
          <p:cNvPr id="5" name="Title 1">
            <a:extLst>
              <a:ext uri="{FF2B5EF4-FFF2-40B4-BE49-F238E27FC236}">
                <a16:creationId xmlns:a16="http://schemas.microsoft.com/office/drawing/2014/main" id="{07EF0968-6008-2544-5DA7-CDA82E7A96D6}"/>
              </a:ext>
            </a:extLst>
          </p:cNvPr>
          <p:cNvSpPr txBox="1">
            <a:spLocks/>
          </p:cNvSpPr>
          <p:nvPr/>
        </p:nvSpPr>
        <p:spPr>
          <a:xfrm>
            <a:off x="1657598" y="832698"/>
            <a:ext cx="469570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5D32"/>
                </a:solidFill>
                <a:latin typeface="Poppins" pitchFamily="2" charset="77"/>
                <a:cs typeface="Poppins" pitchFamily="2" charset="77"/>
              </a:rPr>
              <a:t>CHECK OUT</a:t>
            </a:r>
          </a:p>
        </p:txBody>
      </p:sp>
      <p:pic>
        <p:nvPicPr>
          <p:cNvPr id="3" name="Picture 2">
            <a:extLst>
              <a:ext uri="{FF2B5EF4-FFF2-40B4-BE49-F238E27FC236}">
                <a16:creationId xmlns:a16="http://schemas.microsoft.com/office/drawing/2014/main" id="{6E02C167-4427-BEBF-5AA0-7C6FF40DD832}"/>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6" name="TextBox 5">
            <a:extLst>
              <a:ext uri="{FF2B5EF4-FFF2-40B4-BE49-F238E27FC236}">
                <a16:creationId xmlns:a16="http://schemas.microsoft.com/office/drawing/2014/main" id="{C2E4923F-BC91-BB20-90B7-35C89A9D9626}"/>
              </a:ext>
            </a:extLst>
          </p:cNvPr>
          <p:cNvSpPr txBox="1"/>
          <p:nvPr/>
        </p:nvSpPr>
        <p:spPr>
          <a:xfrm>
            <a:off x="1686298" y="1441350"/>
            <a:ext cx="7386452" cy="584775"/>
          </a:xfrm>
          <a:prstGeom prst="rect">
            <a:avLst/>
          </a:prstGeom>
          <a:noFill/>
        </p:spPr>
        <p:txBody>
          <a:bodyPr wrap="square" rtlCol="0">
            <a:spAutoFit/>
          </a:bodyPr>
          <a:lstStyle/>
          <a:p>
            <a:r>
              <a:rPr lang="en-US" sz="3200" dirty="0">
                <a:solidFill>
                  <a:srgbClr val="939598"/>
                </a:solidFill>
                <a:latin typeface="Poppins" pitchFamily="2" charset="77"/>
                <a:cs typeface="Poppins" pitchFamily="2" charset="77"/>
              </a:rPr>
              <a:t>What will you do for yourself today?</a:t>
            </a:r>
          </a:p>
        </p:txBody>
      </p:sp>
      <p:pic>
        <p:nvPicPr>
          <p:cNvPr id="7" name="Graphic 6" descr="Checkbox Checked with solid fill">
            <a:extLst>
              <a:ext uri="{FF2B5EF4-FFF2-40B4-BE49-F238E27FC236}">
                <a16:creationId xmlns:a16="http://schemas.microsoft.com/office/drawing/2014/main" id="{132366E3-83D1-0A15-67FD-E904011F50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1898" y="679824"/>
            <a:ext cx="914400" cy="914400"/>
          </a:xfrm>
          <a:prstGeom prst="rect">
            <a:avLst/>
          </a:prstGeom>
        </p:spPr>
      </p:pic>
      <p:pic>
        <p:nvPicPr>
          <p:cNvPr id="8" name="Picture 5">
            <a:extLst>
              <a:ext uri="{FF2B5EF4-FFF2-40B4-BE49-F238E27FC236}">
                <a16:creationId xmlns:a16="http://schemas.microsoft.com/office/drawing/2014/main" id="{ADADEA87-C0FB-638D-6699-1921FAFD8B9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843977" y="2133893"/>
            <a:ext cx="1381033" cy="1486981"/>
          </a:xfrm>
          <a:prstGeom prst="rect">
            <a:avLst/>
          </a:prstGeom>
        </p:spPr>
      </p:pic>
      <p:pic>
        <p:nvPicPr>
          <p:cNvPr id="10" name="Picture 6">
            <a:extLst>
              <a:ext uri="{FF2B5EF4-FFF2-40B4-BE49-F238E27FC236}">
                <a16:creationId xmlns:a16="http://schemas.microsoft.com/office/drawing/2014/main" id="{7C00732F-5553-7BFB-749B-E46325FC9B1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495881" y="2521573"/>
            <a:ext cx="1436739" cy="1102371"/>
          </a:xfrm>
          <a:prstGeom prst="rect">
            <a:avLst/>
          </a:prstGeom>
        </p:spPr>
      </p:pic>
      <p:pic>
        <p:nvPicPr>
          <p:cNvPr id="11" name="Picture 7">
            <a:extLst>
              <a:ext uri="{FF2B5EF4-FFF2-40B4-BE49-F238E27FC236}">
                <a16:creationId xmlns:a16="http://schemas.microsoft.com/office/drawing/2014/main" id="{0C5DAD7E-2E56-5FCE-9BE3-52C81C6DF6F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506526" y="2368101"/>
            <a:ext cx="843163" cy="1230079"/>
          </a:xfrm>
          <a:prstGeom prst="rect">
            <a:avLst/>
          </a:prstGeom>
        </p:spPr>
      </p:pic>
      <p:pic>
        <p:nvPicPr>
          <p:cNvPr id="12" name="Picture 8">
            <a:extLst>
              <a:ext uri="{FF2B5EF4-FFF2-40B4-BE49-F238E27FC236}">
                <a16:creationId xmlns:a16="http://schemas.microsoft.com/office/drawing/2014/main" id="{55380693-4184-2D53-4582-EBB0130DD5A0}"/>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649948" y="4418345"/>
            <a:ext cx="2094129" cy="1260285"/>
          </a:xfrm>
          <a:prstGeom prst="rect">
            <a:avLst/>
          </a:prstGeom>
        </p:spPr>
      </p:pic>
      <p:pic>
        <p:nvPicPr>
          <p:cNvPr id="13" name="Picture 9">
            <a:extLst>
              <a:ext uri="{FF2B5EF4-FFF2-40B4-BE49-F238E27FC236}">
                <a16:creationId xmlns:a16="http://schemas.microsoft.com/office/drawing/2014/main" id="{88061A35-97CB-5E49-6FB3-A84948F0960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99166" y="4418345"/>
            <a:ext cx="1094873" cy="1260285"/>
          </a:xfrm>
          <a:prstGeom prst="rect">
            <a:avLst/>
          </a:prstGeom>
        </p:spPr>
      </p:pic>
      <p:sp>
        <p:nvSpPr>
          <p:cNvPr id="14" name="TextBox 10">
            <a:extLst>
              <a:ext uri="{FF2B5EF4-FFF2-40B4-BE49-F238E27FC236}">
                <a16:creationId xmlns:a16="http://schemas.microsoft.com/office/drawing/2014/main" id="{198C6987-F10F-C447-227A-888D1DA867F5}"/>
              </a:ext>
            </a:extLst>
          </p:cNvPr>
          <p:cNvSpPr txBox="1"/>
          <p:nvPr/>
        </p:nvSpPr>
        <p:spPr>
          <a:xfrm>
            <a:off x="1106585" y="3734639"/>
            <a:ext cx="2855816" cy="383631"/>
          </a:xfrm>
          <a:prstGeom prst="rect">
            <a:avLst/>
          </a:prstGeom>
        </p:spPr>
        <p:txBody>
          <a:bodyPr wrap="square" lIns="0" tIns="0" rIns="0" bIns="0" rtlCol="0" anchor="t">
            <a:spAutoFit/>
          </a:bodyPr>
          <a:lstStyle/>
          <a:p>
            <a:pPr algn="ctr">
              <a:lnSpc>
                <a:spcPts val="2859"/>
              </a:lnSpc>
            </a:pPr>
            <a:r>
              <a:rPr lang="en-US" sz="2723" dirty="0">
                <a:solidFill>
                  <a:srgbClr val="20335F"/>
                </a:solidFill>
                <a:latin typeface="Poppins Medium" pitchFamily="2" charset="77"/>
                <a:cs typeface="Poppins Medium" pitchFamily="2" charset="77"/>
              </a:rPr>
              <a:t>Self Pampering</a:t>
            </a:r>
          </a:p>
        </p:txBody>
      </p:sp>
      <p:sp>
        <p:nvSpPr>
          <p:cNvPr id="15" name="TextBox 11">
            <a:extLst>
              <a:ext uri="{FF2B5EF4-FFF2-40B4-BE49-F238E27FC236}">
                <a16:creationId xmlns:a16="http://schemas.microsoft.com/office/drawing/2014/main" id="{33CE6C9B-CBA3-93CE-3164-87C25EB75EA6}"/>
              </a:ext>
            </a:extLst>
          </p:cNvPr>
          <p:cNvSpPr txBox="1"/>
          <p:nvPr/>
        </p:nvSpPr>
        <p:spPr>
          <a:xfrm>
            <a:off x="5144674" y="3686397"/>
            <a:ext cx="2139154" cy="470257"/>
          </a:xfrm>
          <a:prstGeom prst="rect">
            <a:avLst/>
          </a:prstGeom>
        </p:spPr>
        <p:txBody>
          <a:bodyPr lIns="0" tIns="0" rIns="0" bIns="0" rtlCol="0" anchor="t">
            <a:spAutoFit/>
          </a:bodyPr>
          <a:lstStyle/>
          <a:p>
            <a:pPr algn="ctr">
              <a:lnSpc>
                <a:spcPts val="3812"/>
              </a:lnSpc>
            </a:pPr>
            <a:r>
              <a:rPr lang="en-US" sz="2723" dirty="0">
                <a:solidFill>
                  <a:srgbClr val="20335F"/>
                </a:solidFill>
                <a:latin typeface="Poppins Medium" pitchFamily="2" charset="77"/>
                <a:cs typeface="Poppins Medium" pitchFamily="2" charset="77"/>
              </a:rPr>
              <a:t>Workout</a:t>
            </a:r>
          </a:p>
        </p:txBody>
      </p:sp>
      <p:sp>
        <p:nvSpPr>
          <p:cNvPr id="16" name="TextBox 12">
            <a:extLst>
              <a:ext uri="{FF2B5EF4-FFF2-40B4-BE49-F238E27FC236}">
                <a16:creationId xmlns:a16="http://schemas.microsoft.com/office/drawing/2014/main" id="{FB943F97-EBB6-AA8E-C7E6-2B891B1EF9D1}"/>
              </a:ext>
            </a:extLst>
          </p:cNvPr>
          <p:cNvSpPr txBox="1"/>
          <p:nvPr/>
        </p:nvSpPr>
        <p:spPr>
          <a:xfrm>
            <a:off x="8694041" y="3734639"/>
            <a:ext cx="2468134" cy="383631"/>
          </a:xfrm>
          <a:prstGeom prst="rect">
            <a:avLst/>
          </a:prstGeom>
        </p:spPr>
        <p:txBody>
          <a:bodyPr lIns="0" tIns="0" rIns="0" bIns="0" rtlCol="0" anchor="t">
            <a:spAutoFit/>
          </a:bodyPr>
          <a:lstStyle/>
          <a:p>
            <a:pPr algn="ctr">
              <a:lnSpc>
                <a:spcPts val="2859"/>
              </a:lnSpc>
            </a:pPr>
            <a:r>
              <a:rPr lang="en-US" sz="2723" dirty="0">
                <a:solidFill>
                  <a:srgbClr val="20335F"/>
                </a:solidFill>
                <a:latin typeface="Poppins Medium" pitchFamily="2" charset="77"/>
                <a:cs typeface="Poppins Medium" pitchFamily="2" charset="77"/>
              </a:rPr>
              <a:t>Read a Book</a:t>
            </a:r>
          </a:p>
        </p:txBody>
      </p:sp>
      <p:sp>
        <p:nvSpPr>
          <p:cNvPr id="17" name="TextBox 13">
            <a:extLst>
              <a:ext uri="{FF2B5EF4-FFF2-40B4-BE49-F238E27FC236}">
                <a16:creationId xmlns:a16="http://schemas.microsoft.com/office/drawing/2014/main" id="{C0779FCC-1FB3-C48E-A31A-2C835247B4A9}"/>
              </a:ext>
            </a:extLst>
          </p:cNvPr>
          <p:cNvSpPr txBox="1"/>
          <p:nvPr/>
        </p:nvSpPr>
        <p:spPr>
          <a:xfrm>
            <a:off x="3627436" y="5730100"/>
            <a:ext cx="2139154" cy="470257"/>
          </a:xfrm>
          <a:prstGeom prst="rect">
            <a:avLst/>
          </a:prstGeom>
        </p:spPr>
        <p:txBody>
          <a:bodyPr lIns="0" tIns="0" rIns="0" bIns="0" rtlCol="0" anchor="t">
            <a:spAutoFit/>
          </a:bodyPr>
          <a:lstStyle/>
          <a:p>
            <a:pPr algn="ctr">
              <a:lnSpc>
                <a:spcPts val="3812"/>
              </a:lnSpc>
            </a:pPr>
            <a:r>
              <a:rPr lang="en-US" sz="2723" dirty="0">
                <a:solidFill>
                  <a:srgbClr val="20335F"/>
                </a:solidFill>
                <a:latin typeface="Poppins Medium" pitchFamily="2" charset="77"/>
                <a:cs typeface="Poppins Medium" pitchFamily="2" charset="77"/>
              </a:rPr>
              <a:t>Meditate</a:t>
            </a:r>
          </a:p>
        </p:txBody>
      </p:sp>
      <p:sp>
        <p:nvSpPr>
          <p:cNvPr id="18" name="TextBox 14">
            <a:extLst>
              <a:ext uri="{FF2B5EF4-FFF2-40B4-BE49-F238E27FC236}">
                <a16:creationId xmlns:a16="http://schemas.microsoft.com/office/drawing/2014/main" id="{AD475346-A13B-CBA1-1468-89BE102CA95E}"/>
              </a:ext>
            </a:extLst>
          </p:cNvPr>
          <p:cNvSpPr txBox="1"/>
          <p:nvPr/>
        </p:nvSpPr>
        <p:spPr>
          <a:xfrm>
            <a:off x="6597717" y="5702900"/>
            <a:ext cx="2697770" cy="383631"/>
          </a:xfrm>
          <a:prstGeom prst="rect">
            <a:avLst/>
          </a:prstGeom>
        </p:spPr>
        <p:txBody>
          <a:bodyPr wrap="square" lIns="0" tIns="0" rIns="0" bIns="0" rtlCol="0" anchor="t">
            <a:spAutoFit/>
          </a:bodyPr>
          <a:lstStyle/>
          <a:p>
            <a:pPr algn="ctr">
              <a:lnSpc>
                <a:spcPts val="2859"/>
              </a:lnSpc>
            </a:pPr>
            <a:r>
              <a:rPr lang="en-US" sz="2723" dirty="0">
                <a:solidFill>
                  <a:srgbClr val="20335F"/>
                </a:solidFill>
                <a:latin typeface="Poppins Medium" pitchFamily="2" charset="77"/>
                <a:cs typeface="Poppins Medium" pitchFamily="2" charset="77"/>
              </a:rPr>
              <a:t>Listen to Music</a:t>
            </a:r>
          </a:p>
        </p:txBody>
      </p:sp>
    </p:spTree>
    <p:extLst>
      <p:ext uri="{BB962C8B-B14F-4D97-AF65-F5344CB8AC3E}">
        <p14:creationId xmlns:p14="http://schemas.microsoft.com/office/powerpoint/2010/main" val="1239752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DB56BE-F4BC-8AE4-DE43-A56B3C1E4EEA}"/>
              </a:ext>
            </a:extLst>
          </p:cNvPr>
          <p:cNvSpPr/>
          <p:nvPr/>
        </p:nvSpPr>
        <p:spPr>
          <a:xfrm>
            <a:off x="0" y="-1"/>
            <a:ext cx="12192000" cy="6248477"/>
          </a:xfrm>
          <a:prstGeom prst="rect">
            <a:avLst/>
          </a:prstGeom>
          <a:gradFill>
            <a:gsLst>
              <a:gs pos="0">
                <a:srgbClr val="939598"/>
              </a:gs>
              <a:gs pos="100000">
                <a:srgbClr val="005D3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pic>
        <p:nvPicPr>
          <p:cNvPr id="15" name="Picture 14">
            <a:extLst>
              <a:ext uri="{FF2B5EF4-FFF2-40B4-BE49-F238E27FC236}">
                <a16:creationId xmlns:a16="http://schemas.microsoft.com/office/drawing/2014/main" id="{BC4E82E0-C103-364C-3599-BDA84EF9B2CF}"/>
              </a:ext>
            </a:extLst>
          </p:cNvPr>
          <p:cNvPicPr>
            <a:picLocks noChangeAspect="1"/>
          </p:cNvPicPr>
          <p:nvPr/>
        </p:nvPicPr>
        <p:blipFill rotWithShape="1">
          <a:blip r:embed="rId2">
            <a:alphaModFix amt="41000"/>
          </a:blip>
          <a:srcRect t="1" b="45453"/>
          <a:stretch/>
        </p:blipFill>
        <p:spPr>
          <a:xfrm>
            <a:off x="8163443" y="4347091"/>
            <a:ext cx="3849735" cy="1981200"/>
          </a:xfrm>
          <a:prstGeom prst="rect">
            <a:avLst/>
          </a:prstGeom>
        </p:spPr>
      </p:pic>
      <p:pic>
        <p:nvPicPr>
          <p:cNvPr id="4" name="Picture 3">
            <a:extLst>
              <a:ext uri="{FF2B5EF4-FFF2-40B4-BE49-F238E27FC236}">
                <a16:creationId xmlns:a16="http://schemas.microsoft.com/office/drawing/2014/main" id="{CB03BC58-DE22-A287-EE66-9CAF080DE660}"/>
              </a:ext>
            </a:extLst>
          </p:cNvPr>
          <p:cNvPicPr>
            <a:picLocks noChangeAspect="1"/>
          </p:cNvPicPr>
          <p:nvPr/>
        </p:nvPicPr>
        <p:blipFill>
          <a:blip r:embed="rId3"/>
          <a:srcRect/>
          <a:stretch>
            <a:fillRect/>
          </a:stretch>
        </p:blipFill>
        <p:spPr>
          <a:xfrm>
            <a:off x="5242635" y="4890450"/>
            <a:ext cx="1706729" cy="1850804"/>
          </a:xfrm>
          <a:prstGeom prst="rect">
            <a:avLst/>
          </a:prstGeom>
          <a:effectLst>
            <a:glow rad="150533">
              <a:schemeClr val="bg1">
                <a:alpha val="40000"/>
              </a:schemeClr>
            </a:glow>
          </a:effectLst>
        </p:spPr>
      </p:pic>
      <p:pic>
        <p:nvPicPr>
          <p:cNvPr id="25" name="Picture 24">
            <a:extLst>
              <a:ext uri="{FF2B5EF4-FFF2-40B4-BE49-F238E27FC236}">
                <a16:creationId xmlns:a16="http://schemas.microsoft.com/office/drawing/2014/main" id="{E0BA173E-839C-0196-5CDB-7A16D7241CE5}"/>
              </a:ext>
            </a:extLst>
          </p:cNvPr>
          <p:cNvPicPr>
            <a:picLocks noChangeAspect="1"/>
          </p:cNvPicPr>
          <p:nvPr/>
        </p:nvPicPr>
        <p:blipFill>
          <a:blip r:embed="rId4"/>
          <a:stretch>
            <a:fillRect/>
          </a:stretch>
        </p:blipFill>
        <p:spPr>
          <a:xfrm>
            <a:off x="3644900" y="529709"/>
            <a:ext cx="4902200" cy="673100"/>
          </a:xfrm>
          <a:prstGeom prst="rect">
            <a:avLst/>
          </a:prstGeom>
        </p:spPr>
      </p:pic>
      <p:sp>
        <p:nvSpPr>
          <p:cNvPr id="3" name="TextBox 2">
            <a:extLst>
              <a:ext uri="{FF2B5EF4-FFF2-40B4-BE49-F238E27FC236}">
                <a16:creationId xmlns:a16="http://schemas.microsoft.com/office/drawing/2014/main" id="{1BDE302B-0B4C-95D8-C201-FA1A1D6E3378}"/>
              </a:ext>
            </a:extLst>
          </p:cNvPr>
          <p:cNvSpPr txBox="1"/>
          <p:nvPr/>
        </p:nvSpPr>
        <p:spPr>
          <a:xfrm>
            <a:off x="1228577" y="1596078"/>
            <a:ext cx="9734843" cy="3043077"/>
          </a:xfrm>
          <a:prstGeom prst="rect">
            <a:avLst/>
          </a:prstGeom>
          <a:noFill/>
        </p:spPr>
        <p:txBody>
          <a:bodyPr wrap="square">
            <a:spAutoFit/>
          </a:bodyPr>
          <a:lstStyle/>
          <a:p>
            <a:pPr algn="ctr">
              <a:lnSpc>
                <a:spcPct val="150000"/>
              </a:lnSpc>
            </a:pPr>
            <a:r>
              <a:rPr lang="en-US" sz="2600" dirty="0">
                <a:solidFill>
                  <a:schemeClr val="bg1"/>
                </a:solidFill>
                <a:latin typeface="Poppins"/>
              </a:rPr>
              <a:t>Committed to fostering a safe and respectful District, school and community culture where the seeds of peace and justice are sown so that all students and staff can lead safe, purposeful and academically fruitful lives. </a:t>
            </a:r>
          </a:p>
          <a:p>
            <a:pPr algn="ctr">
              <a:lnSpc>
                <a:spcPct val="150000"/>
              </a:lnSpc>
            </a:pPr>
            <a:r>
              <a:rPr lang="en-US" sz="2600" dirty="0">
                <a:solidFill>
                  <a:schemeClr val="bg1"/>
                </a:solidFill>
                <a:latin typeface="Poppins"/>
              </a:rPr>
              <a:t>Connect with us at </a:t>
            </a:r>
            <a:r>
              <a:rPr lang="en-US" sz="2600" u="sng" dirty="0" err="1">
                <a:solidFill>
                  <a:schemeClr val="bg1"/>
                </a:solidFill>
                <a:latin typeface="Poppins"/>
              </a:rPr>
              <a:t>bit.ly</a:t>
            </a:r>
            <a:r>
              <a:rPr lang="en-US" sz="2600" u="sng" dirty="0">
                <a:solidFill>
                  <a:schemeClr val="bg1"/>
                </a:solidFill>
                <a:latin typeface="Poppins"/>
              </a:rPr>
              <a:t>/LAUSD-HRDE</a:t>
            </a:r>
          </a:p>
        </p:txBody>
      </p:sp>
    </p:spTree>
    <p:extLst>
      <p:ext uri="{BB962C8B-B14F-4D97-AF65-F5344CB8AC3E}">
        <p14:creationId xmlns:p14="http://schemas.microsoft.com/office/powerpoint/2010/main" val="236648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742-69A2-0ED0-7A57-33F68E9A5882}"/>
              </a:ext>
            </a:extLst>
          </p:cNvPr>
          <p:cNvSpPr>
            <a:spLocks noGrp="1"/>
          </p:cNvSpPr>
          <p:nvPr>
            <p:ph type="title"/>
          </p:nvPr>
        </p:nvSpPr>
        <p:spPr>
          <a:xfrm>
            <a:off x="1657598" y="832698"/>
            <a:ext cx="5788231" cy="668028"/>
          </a:xfrm>
        </p:spPr>
        <p:txBody>
          <a:bodyPr/>
          <a:lstStyle/>
          <a:p>
            <a:r>
              <a:rPr lang="en-US" sz="4400" dirty="0">
                <a:solidFill>
                  <a:srgbClr val="005D32"/>
                </a:solidFill>
                <a:latin typeface="Poppins" pitchFamily="2" charset="77"/>
                <a:cs typeface="Poppins" pitchFamily="2" charset="77"/>
              </a:rPr>
              <a:t>WOULD YOU RATHER</a:t>
            </a:r>
            <a:endParaRPr lang="en-US" dirty="0">
              <a:solidFill>
                <a:srgbClr val="005D32"/>
              </a:solidFill>
              <a:latin typeface="Poppins" pitchFamily="2" charset="77"/>
              <a:cs typeface="Poppins" pitchFamily="2" charset="77"/>
            </a:endParaRPr>
          </a:p>
        </p:txBody>
      </p:sp>
      <p:pic>
        <p:nvPicPr>
          <p:cNvPr id="5" name="Content Placeholder 4" descr="Badge Question Mark with solid fill">
            <a:extLst>
              <a:ext uri="{FF2B5EF4-FFF2-40B4-BE49-F238E27FC236}">
                <a16:creationId xmlns:a16="http://schemas.microsoft.com/office/drawing/2014/main" id="{E828F9FB-4366-A808-0B62-4EBBDCA5EFA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743198" y="709512"/>
            <a:ext cx="914400" cy="914400"/>
          </a:xfrm>
        </p:spPr>
      </p:pic>
      <p:sp>
        <p:nvSpPr>
          <p:cNvPr id="7" name="Freeform 7">
            <a:extLst>
              <a:ext uri="{FF2B5EF4-FFF2-40B4-BE49-F238E27FC236}">
                <a16:creationId xmlns:a16="http://schemas.microsoft.com/office/drawing/2014/main" id="{F0FADF59-11F8-92FA-8AAE-717B42D469C0}"/>
              </a:ext>
            </a:extLst>
          </p:cNvPr>
          <p:cNvSpPr/>
          <p:nvPr/>
        </p:nvSpPr>
        <p:spPr>
          <a:xfrm>
            <a:off x="1625582"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9598">
              <a:alpha val="30000"/>
            </a:srgbClr>
          </a:solidFill>
        </p:spPr>
        <p:txBody>
          <a:bodyPr/>
          <a:lstStyle/>
          <a:p>
            <a:endParaRPr lang="en-US" dirty="0"/>
          </a:p>
        </p:txBody>
      </p:sp>
      <p:sp>
        <p:nvSpPr>
          <p:cNvPr id="11" name="Freeform 7">
            <a:extLst>
              <a:ext uri="{FF2B5EF4-FFF2-40B4-BE49-F238E27FC236}">
                <a16:creationId xmlns:a16="http://schemas.microsoft.com/office/drawing/2014/main" id="{49345F4E-93F2-1F14-01F4-5247DF3A0FAF}"/>
              </a:ext>
            </a:extLst>
          </p:cNvPr>
          <p:cNvSpPr/>
          <p:nvPr/>
        </p:nvSpPr>
        <p:spPr>
          <a:xfrm>
            <a:off x="7436447" y="2585809"/>
            <a:ext cx="2983723" cy="2997097"/>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39598">
              <a:alpha val="30000"/>
            </a:srgbClr>
          </a:solidFill>
        </p:spPr>
      </p:sp>
      <p:sp>
        <p:nvSpPr>
          <p:cNvPr id="14" name="TextBox 13">
            <a:extLst>
              <a:ext uri="{FF2B5EF4-FFF2-40B4-BE49-F238E27FC236}">
                <a16:creationId xmlns:a16="http://schemas.microsoft.com/office/drawing/2014/main" id="{817605E1-728F-237E-516A-08DD088B0A5A}"/>
              </a:ext>
            </a:extLst>
          </p:cNvPr>
          <p:cNvSpPr txBox="1"/>
          <p:nvPr/>
        </p:nvSpPr>
        <p:spPr>
          <a:xfrm>
            <a:off x="1540689" y="1909115"/>
            <a:ext cx="3153508" cy="584775"/>
          </a:xfrm>
          <a:prstGeom prst="rect">
            <a:avLst/>
          </a:prstGeom>
          <a:noFill/>
        </p:spPr>
        <p:txBody>
          <a:bodyPr wrap="square" rtlCol="0">
            <a:spAutoFit/>
          </a:bodyPr>
          <a:lstStyle/>
          <a:p>
            <a:pPr algn="ctr">
              <a:lnSpc>
                <a:spcPts val="3966"/>
              </a:lnSpc>
            </a:pPr>
            <a:r>
              <a:rPr lang="en-US" sz="2800" dirty="0">
                <a:solidFill>
                  <a:srgbClr val="005D32"/>
                </a:solidFill>
                <a:latin typeface="Poppins"/>
              </a:rPr>
              <a:t>Go to the beach</a:t>
            </a:r>
          </a:p>
        </p:txBody>
      </p:sp>
      <p:sp>
        <p:nvSpPr>
          <p:cNvPr id="16" name="TextBox 15">
            <a:extLst>
              <a:ext uri="{FF2B5EF4-FFF2-40B4-BE49-F238E27FC236}">
                <a16:creationId xmlns:a16="http://schemas.microsoft.com/office/drawing/2014/main" id="{EB0EFB0C-1A15-C1F2-B244-2A4185220C52}"/>
              </a:ext>
            </a:extLst>
          </p:cNvPr>
          <p:cNvSpPr txBox="1"/>
          <p:nvPr/>
        </p:nvSpPr>
        <p:spPr>
          <a:xfrm>
            <a:off x="6096000" y="1847560"/>
            <a:ext cx="5638800" cy="584775"/>
          </a:xfrm>
          <a:prstGeom prst="rect">
            <a:avLst/>
          </a:prstGeom>
          <a:noFill/>
        </p:spPr>
        <p:txBody>
          <a:bodyPr wrap="square" rtlCol="0">
            <a:spAutoFit/>
          </a:bodyPr>
          <a:lstStyle/>
          <a:p>
            <a:pPr algn="ctr">
              <a:lnSpc>
                <a:spcPts val="3966"/>
              </a:lnSpc>
            </a:pPr>
            <a:r>
              <a:rPr lang="en-US" sz="2800" dirty="0">
                <a:solidFill>
                  <a:srgbClr val="005D32"/>
                </a:solidFill>
                <a:latin typeface="Poppins"/>
              </a:rPr>
              <a:t>Go to the snow</a:t>
            </a:r>
          </a:p>
        </p:txBody>
      </p:sp>
      <p:pic>
        <p:nvPicPr>
          <p:cNvPr id="18" name="Picture 17">
            <a:extLst>
              <a:ext uri="{FF2B5EF4-FFF2-40B4-BE49-F238E27FC236}">
                <a16:creationId xmlns:a16="http://schemas.microsoft.com/office/drawing/2014/main" id="{1FD50994-D9BE-7514-20E9-25163567FB52}"/>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3" name="Picture 2">
            <a:extLst>
              <a:ext uri="{FF2B5EF4-FFF2-40B4-BE49-F238E27FC236}">
                <a16:creationId xmlns:a16="http://schemas.microsoft.com/office/drawing/2014/main" id="{C4776EF0-6134-26C1-2445-ED76BA0F16A7}"/>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Picture 7">
            <a:extLst>
              <a:ext uri="{FF2B5EF4-FFF2-40B4-BE49-F238E27FC236}">
                <a16:creationId xmlns:a16="http://schemas.microsoft.com/office/drawing/2014/main" id="{773B05C3-D358-4C9A-76A3-F6100191CA7E}"/>
              </a:ext>
            </a:extLst>
          </p:cNvPr>
          <p:cNvPicPr>
            <a:picLocks noChangeAspect="1"/>
          </p:cNvPicPr>
          <p:nvPr/>
        </p:nvPicPr>
        <p:blipFill>
          <a:blip r:embed="rId6"/>
          <a:srcRect/>
          <a:stretch/>
        </p:blipFill>
        <p:spPr>
          <a:xfrm>
            <a:off x="2060485" y="3111334"/>
            <a:ext cx="1978567" cy="1978567"/>
          </a:xfrm>
          <a:prstGeom prst="rect">
            <a:avLst/>
          </a:prstGeom>
        </p:spPr>
      </p:pic>
      <p:pic>
        <p:nvPicPr>
          <p:cNvPr id="12" name="Picture 11">
            <a:extLst>
              <a:ext uri="{FF2B5EF4-FFF2-40B4-BE49-F238E27FC236}">
                <a16:creationId xmlns:a16="http://schemas.microsoft.com/office/drawing/2014/main" id="{D6B6E5CE-96B0-DB92-2D6C-1135C7E8BD52}"/>
              </a:ext>
            </a:extLst>
          </p:cNvPr>
          <p:cNvPicPr>
            <a:picLocks noChangeAspect="1"/>
          </p:cNvPicPr>
          <p:nvPr/>
        </p:nvPicPr>
        <p:blipFill>
          <a:blip r:embed="rId7"/>
          <a:srcRect/>
          <a:stretch/>
        </p:blipFill>
        <p:spPr>
          <a:xfrm>
            <a:off x="8019710" y="3111334"/>
            <a:ext cx="1955375" cy="1955375"/>
          </a:xfrm>
          <a:prstGeom prst="rect">
            <a:avLst/>
          </a:prstGeom>
        </p:spPr>
      </p:pic>
    </p:spTree>
    <p:extLst>
      <p:ext uri="{BB962C8B-B14F-4D97-AF65-F5344CB8AC3E}">
        <p14:creationId xmlns:p14="http://schemas.microsoft.com/office/powerpoint/2010/main" val="3616045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F7EE25-6C48-5B3E-6032-F4FB3C49F5CC}"/>
              </a:ext>
            </a:extLst>
          </p:cNvPr>
          <p:cNvSpPr/>
          <p:nvPr/>
        </p:nvSpPr>
        <p:spPr>
          <a:xfrm>
            <a:off x="294641" y="1839310"/>
            <a:ext cx="3763108" cy="3457085"/>
          </a:xfrm>
          <a:prstGeom prst="rect">
            <a:avLst/>
          </a:prstGeom>
          <a:solidFill>
            <a:srgbClr val="02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lnSpc>
                <a:spcPts val="3060"/>
              </a:lnSpc>
            </a:pPr>
            <a:endParaRPr lang="en-US" sz="2800" dirty="0">
              <a:solidFill>
                <a:schemeClr val="bg1"/>
              </a:solidFill>
              <a:latin typeface="Poppins"/>
            </a:endParaRPr>
          </a:p>
          <a:p>
            <a:pPr marL="11113" lvl="1" algn="ctr">
              <a:lnSpc>
                <a:spcPts val="3060"/>
              </a:lnSpc>
            </a:pPr>
            <a:endParaRPr lang="en-US" sz="2800" dirty="0">
              <a:solidFill>
                <a:schemeClr val="bg1"/>
              </a:solidFill>
              <a:latin typeface="Poppins"/>
            </a:endParaRPr>
          </a:p>
          <a:p>
            <a:pPr marL="11113" lvl="1" algn="ctr">
              <a:lnSpc>
                <a:spcPts val="3060"/>
              </a:lnSpc>
            </a:pPr>
            <a:endParaRPr lang="en-US" sz="2800" dirty="0">
              <a:solidFill>
                <a:schemeClr val="bg1"/>
              </a:solidFill>
              <a:latin typeface="Poppins"/>
            </a:endParaRPr>
          </a:p>
          <a:p>
            <a:pPr marL="11113" lvl="1" algn="ctr">
              <a:lnSpc>
                <a:spcPts val="3060"/>
              </a:lnSpc>
            </a:pPr>
            <a:r>
              <a:rPr lang="en-US" sz="2800" dirty="0">
                <a:solidFill>
                  <a:schemeClr val="bg1"/>
                </a:solidFill>
                <a:latin typeface="Poppins"/>
              </a:rPr>
              <a:t>Discuss what it means to practice non-violence </a:t>
            </a:r>
          </a:p>
        </p:txBody>
      </p:sp>
      <p:sp>
        <p:nvSpPr>
          <p:cNvPr id="4" name="Title 1">
            <a:extLst>
              <a:ext uri="{FF2B5EF4-FFF2-40B4-BE49-F238E27FC236}">
                <a16:creationId xmlns:a16="http://schemas.microsoft.com/office/drawing/2014/main" id="{B801E37F-D4D2-77BA-19C8-250E2CA691B2}"/>
              </a:ext>
            </a:extLst>
          </p:cNvPr>
          <p:cNvSpPr txBox="1">
            <a:spLocks/>
          </p:cNvSpPr>
          <p:nvPr/>
        </p:nvSpPr>
        <p:spPr>
          <a:xfrm>
            <a:off x="1657598" y="832698"/>
            <a:ext cx="578823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5D32"/>
                </a:solidFill>
                <a:latin typeface="Poppins" pitchFamily="2" charset="77"/>
                <a:cs typeface="Poppins" pitchFamily="2" charset="77"/>
              </a:rPr>
              <a:t>OBJECTIVES</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sp>
        <p:nvSpPr>
          <p:cNvPr id="2" name="Rectangle 1">
            <a:extLst>
              <a:ext uri="{FF2B5EF4-FFF2-40B4-BE49-F238E27FC236}">
                <a16:creationId xmlns:a16="http://schemas.microsoft.com/office/drawing/2014/main" id="{0D973DFC-1F98-CC59-9446-C63B20ED3D0D}"/>
              </a:ext>
            </a:extLst>
          </p:cNvPr>
          <p:cNvSpPr/>
          <p:nvPr/>
        </p:nvSpPr>
        <p:spPr>
          <a:xfrm>
            <a:off x="4210151" y="1839310"/>
            <a:ext cx="3763108" cy="3457085"/>
          </a:xfrm>
          <a:prstGeom prst="rect">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lnSpc>
                <a:spcPts val="3060"/>
              </a:lnSpc>
            </a:pPr>
            <a:endParaRPr lang="en-US" sz="2800" dirty="0">
              <a:solidFill>
                <a:schemeClr val="bg1"/>
              </a:solidFill>
              <a:latin typeface="Poppins"/>
            </a:endParaRPr>
          </a:p>
          <a:p>
            <a:pPr marL="11113" lvl="1" algn="ctr">
              <a:lnSpc>
                <a:spcPts val="3060"/>
              </a:lnSpc>
            </a:pPr>
            <a:endParaRPr lang="en-US" sz="2800" dirty="0">
              <a:solidFill>
                <a:schemeClr val="bg1"/>
              </a:solidFill>
              <a:latin typeface="Poppins"/>
            </a:endParaRPr>
          </a:p>
          <a:p>
            <a:pPr marL="11113" lvl="1" algn="ctr">
              <a:lnSpc>
                <a:spcPts val="3060"/>
              </a:lnSpc>
            </a:pPr>
            <a:endParaRPr lang="en-US" sz="2800" dirty="0">
              <a:solidFill>
                <a:schemeClr val="bg1"/>
              </a:solidFill>
              <a:latin typeface="Poppins"/>
            </a:endParaRPr>
          </a:p>
          <a:p>
            <a:pPr marL="11113" lvl="1" algn="ctr">
              <a:lnSpc>
                <a:spcPts val="3060"/>
              </a:lnSpc>
            </a:pPr>
            <a:r>
              <a:rPr lang="en-US" sz="2800" dirty="0">
                <a:solidFill>
                  <a:schemeClr val="bg1"/>
                </a:solidFill>
                <a:latin typeface="Poppins"/>
              </a:rPr>
              <a:t>Learn about the different ways to solve conflict using non-violence </a:t>
            </a:r>
          </a:p>
        </p:txBody>
      </p:sp>
      <p:sp>
        <p:nvSpPr>
          <p:cNvPr id="5" name="Rectangle 4">
            <a:extLst>
              <a:ext uri="{FF2B5EF4-FFF2-40B4-BE49-F238E27FC236}">
                <a16:creationId xmlns:a16="http://schemas.microsoft.com/office/drawing/2014/main" id="{BE2E1571-591D-DF4D-9EC2-C94060707A80}"/>
              </a:ext>
            </a:extLst>
          </p:cNvPr>
          <p:cNvSpPr/>
          <p:nvPr/>
        </p:nvSpPr>
        <p:spPr>
          <a:xfrm>
            <a:off x="8113937" y="1839310"/>
            <a:ext cx="3763109" cy="3457085"/>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1113" lvl="1" algn="ctr">
              <a:lnSpc>
                <a:spcPts val="3060"/>
              </a:lnSpc>
            </a:pPr>
            <a:endParaRPr lang="en-US" sz="2800" dirty="0">
              <a:solidFill>
                <a:schemeClr val="bg1"/>
              </a:solidFill>
              <a:latin typeface="Poppins"/>
            </a:endParaRPr>
          </a:p>
          <a:p>
            <a:pPr marL="11113" lvl="1" algn="ctr">
              <a:lnSpc>
                <a:spcPts val="3060"/>
              </a:lnSpc>
            </a:pPr>
            <a:endParaRPr lang="en-US" sz="2800" dirty="0">
              <a:solidFill>
                <a:schemeClr val="bg1"/>
              </a:solidFill>
              <a:latin typeface="Poppins"/>
            </a:endParaRPr>
          </a:p>
          <a:p>
            <a:pPr marL="11113" lvl="1" algn="ctr">
              <a:lnSpc>
                <a:spcPts val="3060"/>
              </a:lnSpc>
            </a:pPr>
            <a:endParaRPr lang="en-US" sz="2800" dirty="0">
              <a:solidFill>
                <a:schemeClr val="bg1"/>
              </a:solidFill>
              <a:latin typeface="Poppins"/>
            </a:endParaRPr>
          </a:p>
          <a:p>
            <a:pPr marL="11113" lvl="1" algn="ctr">
              <a:lnSpc>
                <a:spcPts val="3060"/>
              </a:lnSpc>
            </a:pPr>
            <a:r>
              <a:rPr lang="en-US" sz="2800" dirty="0">
                <a:solidFill>
                  <a:schemeClr val="bg1"/>
                </a:solidFill>
                <a:latin typeface="Poppins"/>
              </a:rPr>
              <a:t>Reflect on making the choice to solve conflicts in healthy ways</a:t>
            </a:r>
          </a:p>
        </p:txBody>
      </p:sp>
      <p:pic>
        <p:nvPicPr>
          <p:cNvPr id="34" name="Content Placeholder 33" descr="Bullseye with solid fill">
            <a:extLst>
              <a:ext uri="{FF2B5EF4-FFF2-40B4-BE49-F238E27FC236}">
                <a16:creationId xmlns:a16="http://schemas.microsoft.com/office/drawing/2014/main" id="{034E3FFF-B699-A3D8-2443-03D1E5078696}"/>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743198" y="684498"/>
            <a:ext cx="914400" cy="914400"/>
          </a:xfrm>
        </p:spPr>
      </p:pic>
      <p:pic>
        <p:nvPicPr>
          <p:cNvPr id="3" name="Picture 2">
            <a:extLst>
              <a:ext uri="{FF2B5EF4-FFF2-40B4-BE49-F238E27FC236}">
                <a16:creationId xmlns:a16="http://schemas.microsoft.com/office/drawing/2014/main" id="{A04DAA02-15B5-B220-90DA-9B6B8043BB29}"/>
              </a:ext>
            </a:extLst>
          </p:cNvPr>
          <p:cNvPicPr>
            <a:picLocks noChangeAspect="1"/>
          </p:cNvPicPr>
          <p:nvPr/>
        </p:nvPicPr>
        <p:blipFill>
          <a:blip r:embed="rId5"/>
          <a:srcRect/>
          <a:stretch/>
        </p:blipFill>
        <p:spPr>
          <a:xfrm>
            <a:off x="170881" y="5554466"/>
            <a:ext cx="594022" cy="594022"/>
          </a:xfrm>
          <a:prstGeom prst="rect">
            <a:avLst/>
          </a:prstGeom>
          <a:effectLst>
            <a:glow rad="150533">
              <a:schemeClr val="bg1">
                <a:alpha val="40000"/>
              </a:schemeClr>
            </a:glow>
          </a:effectLst>
        </p:spPr>
      </p:pic>
      <p:pic>
        <p:nvPicPr>
          <p:cNvPr id="8" name="Graphic 7">
            <a:extLst>
              <a:ext uri="{FF2B5EF4-FFF2-40B4-BE49-F238E27FC236}">
                <a16:creationId xmlns:a16="http://schemas.microsoft.com/office/drawing/2014/main" id="{A607BD0E-3D5F-557C-E6F8-1838751D972E}"/>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657598" y="2116777"/>
            <a:ext cx="914400" cy="914400"/>
          </a:xfrm>
          <a:prstGeom prst="rect">
            <a:avLst/>
          </a:prstGeom>
        </p:spPr>
      </p:pic>
      <p:pic>
        <p:nvPicPr>
          <p:cNvPr id="11" name="Graphic 10">
            <a:extLst>
              <a:ext uri="{FF2B5EF4-FFF2-40B4-BE49-F238E27FC236}">
                <a16:creationId xmlns:a16="http://schemas.microsoft.com/office/drawing/2014/main" id="{DBE0DE53-63EE-5B6B-F708-E1983D8AABDC}"/>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5634505" y="2116777"/>
            <a:ext cx="914400" cy="914400"/>
          </a:xfrm>
          <a:prstGeom prst="rect">
            <a:avLst/>
          </a:prstGeom>
        </p:spPr>
      </p:pic>
      <p:pic>
        <p:nvPicPr>
          <p:cNvPr id="13" name="Graphic 12" descr="Thought bubble with solid fill">
            <a:extLst>
              <a:ext uri="{FF2B5EF4-FFF2-40B4-BE49-F238E27FC236}">
                <a16:creationId xmlns:a16="http://schemas.microsoft.com/office/drawing/2014/main" id="{0249D077-77A1-8CD8-ECB3-80343E9DF11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620002" y="2116777"/>
            <a:ext cx="914400" cy="914400"/>
          </a:xfrm>
          <a:prstGeom prst="rect">
            <a:avLst/>
          </a:prstGeom>
        </p:spPr>
      </p:pic>
    </p:spTree>
    <p:extLst>
      <p:ext uri="{BB962C8B-B14F-4D97-AF65-F5344CB8AC3E}">
        <p14:creationId xmlns:p14="http://schemas.microsoft.com/office/powerpoint/2010/main" val="21028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7439511"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5D32"/>
                </a:solidFill>
                <a:latin typeface="Poppins" pitchFamily="2" charset="77"/>
                <a:cs typeface="Poppins" pitchFamily="2" charset="77"/>
              </a:rPr>
              <a:t>PRACTICING NON-VIOLENCE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3"/>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4"/>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1506682"/>
            <a:ext cx="10405431" cy="1331134"/>
          </a:xfrm>
          <a:prstGeom prst="rect">
            <a:avLst/>
          </a:prstGeom>
          <a:noFill/>
        </p:spPr>
        <p:txBody>
          <a:bodyPr wrap="square" rtlCol="0">
            <a:spAutoFit/>
          </a:bodyPr>
          <a:lstStyle/>
          <a:p>
            <a:pPr>
              <a:lnSpc>
                <a:spcPct val="150000"/>
              </a:lnSpc>
            </a:pPr>
            <a:r>
              <a:rPr lang="en-US" sz="2800" dirty="0">
                <a:solidFill>
                  <a:srgbClr val="939598"/>
                </a:solidFill>
                <a:latin typeface="Poppins"/>
              </a:rPr>
              <a:t>Relationships can sometimes be hard, especially when there is conflict. </a:t>
            </a:r>
          </a:p>
        </p:txBody>
      </p:sp>
      <p:pic>
        <p:nvPicPr>
          <p:cNvPr id="3" name="Graphic 2">
            <a:extLst>
              <a:ext uri="{FF2B5EF4-FFF2-40B4-BE49-F238E27FC236}">
                <a16:creationId xmlns:a16="http://schemas.microsoft.com/office/drawing/2014/main" id="{C3AABFF5-F681-EC0E-C5C3-88CDC408F92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30610" y="718894"/>
            <a:ext cx="914400" cy="914400"/>
          </a:xfrm>
          <a:prstGeom prst="rect">
            <a:avLst/>
          </a:prstGeom>
        </p:spPr>
      </p:pic>
      <p:sp>
        <p:nvSpPr>
          <p:cNvPr id="6" name="TextBox 5">
            <a:extLst>
              <a:ext uri="{FF2B5EF4-FFF2-40B4-BE49-F238E27FC236}">
                <a16:creationId xmlns:a16="http://schemas.microsoft.com/office/drawing/2014/main" id="{01388EDE-D4FF-B785-E3D1-39FF48BD04E5}"/>
              </a:ext>
            </a:extLst>
          </p:cNvPr>
          <p:cNvSpPr txBox="1"/>
          <p:nvPr/>
        </p:nvSpPr>
        <p:spPr>
          <a:xfrm>
            <a:off x="2096335" y="2902873"/>
            <a:ext cx="9181266" cy="1331134"/>
          </a:xfrm>
          <a:prstGeom prst="rect">
            <a:avLst/>
          </a:prstGeom>
          <a:noFill/>
        </p:spPr>
        <p:txBody>
          <a:bodyPr wrap="square" rtlCol="0">
            <a:spAutoFit/>
          </a:bodyPr>
          <a:lstStyle/>
          <a:p>
            <a:pPr marL="361950" lvl="1">
              <a:lnSpc>
                <a:spcPct val="150000"/>
              </a:lnSpc>
            </a:pPr>
            <a:r>
              <a:rPr lang="en-US" sz="2800" dirty="0">
                <a:solidFill>
                  <a:srgbClr val="939598"/>
                </a:solidFill>
                <a:latin typeface="Poppins"/>
              </a:rPr>
              <a:t>Making the choice to practice non-violence can help you deal with conflict in a healthy way. </a:t>
            </a:r>
            <a:endParaRPr lang="en-US" sz="2800" dirty="0">
              <a:solidFill>
                <a:srgbClr val="939598"/>
              </a:solidFill>
              <a:latin typeface="Poppins"/>
              <a:cs typeface="Poppins"/>
            </a:endParaRPr>
          </a:p>
        </p:txBody>
      </p:sp>
      <p:sp>
        <p:nvSpPr>
          <p:cNvPr id="7" name="TextBox 6">
            <a:extLst>
              <a:ext uri="{FF2B5EF4-FFF2-40B4-BE49-F238E27FC236}">
                <a16:creationId xmlns:a16="http://schemas.microsoft.com/office/drawing/2014/main" id="{08A5584E-C043-9D95-1150-52AADDF0CAAA}"/>
              </a:ext>
            </a:extLst>
          </p:cNvPr>
          <p:cNvSpPr txBox="1"/>
          <p:nvPr/>
        </p:nvSpPr>
        <p:spPr>
          <a:xfrm>
            <a:off x="2096335" y="4446218"/>
            <a:ext cx="9181266" cy="1331134"/>
          </a:xfrm>
          <a:prstGeom prst="rect">
            <a:avLst/>
          </a:prstGeom>
          <a:noFill/>
        </p:spPr>
        <p:txBody>
          <a:bodyPr wrap="square" rtlCol="0">
            <a:spAutoFit/>
          </a:bodyPr>
          <a:lstStyle/>
          <a:p>
            <a:pPr marL="361950" lvl="1">
              <a:lnSpc>
                <a:spcPct val="150000"/>
              </a:lnSpc>
            </a:pPr>
            <a:r>
              <a:rPr lang="en-US" sz="2800" dirty="0">
                <a:solidFill>
                  <a:srgbClr val="939598"/>
                </a:solidFill>
                <a:latin typeface="Poppins"/>
              </a:rPr>
              <a:t>There are a few steps you can follow to solve conflict using non-violence </a:t>
            </a:r>
            <a:endParaRPr lang="en-US" sz="2800" dirty="0">
              <a:solidFill>
                <a:srgbClr val="939598"/>
              </a:solidFill>
              <a:latin typeface="Poppins"/>
              <a:cs typeface="Poppins"/>
            </a:endParaRPr>
          </a:p>
        </p:txBody>
      </p:sp>
      <p:sp>
        <p:nvSpPr>
          <p:cNvPr id="8" name="Oval 7">
            <a:extLst>
              <a:ext uri="{FF2B5EF4-FFF2-40B4-BE49-F238E27FC236}">
                <a16:creationId xmlns:a16="http://schemas.microsoft.com/office/drawing/2014/main" id="{D98370A4-3BC0-6EF4-093F-1655A3CCDD11}"/>
              </a:ext>
            </a:extLst>
          </p:cNvPr>
          <p:cNvSpPr/>
          <p:nvPr/>
        </p:nvSpPr>
        <p:spPr>
          <a:xfrm>
            <a:off x="1234702" y="2981238"/>
            <a:ext cx="1127512" cy="1127512"/>
          </a:xfrm>
          <a:prstGeom prst="ellipse">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5B4B98FE-13BD-BFDA-AB02-9EFB76E7D2A5}"/>
              </a:ext>
            </a:extLst>
          </p:cNvPr>
          <p:cNvSpPr/>
          <p:nvPr/>
        </p:nvSpPr>
        <p:spPr>
          <a:xfrm>
            <a:off x="1234702" y="4552534"/>
            <a:ext cx="1127512" cy="1127512"/>
          </a:xfrm>
          <a:prstGeom prst="ellipse">
            <a:avLst/>
          </a:prstGeom>
          <a:solidFill>
            <a:srgbClr val="FFA5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5567AF89-0A4C-4894-5E7E-A0B17CEAEE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71313" y="3258154"/>
            <a:ext cx="692377" cy="692377"/>
          </a:xfrm>
          <a:prstGeom prst="rect">
            <a:avLst/>
          </a:prstGeom>
        </p:spPr>
      </p:pic>
      <p:pic>
        <p:nvPicPr>
          <p:cNvPr id="14" name="Graphic 13">
            <a:extLst>
              <a:ext uri="{FF2B5EF4-FFF2-40B4-BE49-F238E27FC236}">
                <a16:creationId xmlns:a16="http://schemas.microsoft.com/office/drawing/2014/main" id="{CF36AA8A-D873-0C5D-7AB9-CBAF8A7231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87762" y="4742150"/>
            <a:ext cx="775928" cy="775928"/>
          </a:xfrm>
          <a:prstGeom prst="rect">
            <a:avLst/>
          </a:prstGeom>
        </p:spPr>
      </p:pic>
    </p:spTree>
    <p:extLst>
      <p:ext uri="{BB962C8B-B14F-4D97-AF65-F5344CB8AC3E}">
        <p14:creationId xmlns:p14="http://schemas.microsoft.com/office/powerpoint/2010/main" val="321004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10042034"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3600" dirty="0">
                <a:solidFill>
                  <a:srgbClr val="005D32"/>
                </a:solidFill>
                <a:latin typeface="Poppins" pitchFamily="2" charset="77"/>
                <a:cs typeface="Poppins" pitchFamily="2" charset="77"/>
              </a:rPr>
              <a:t>WHAT DOES IT MEAN TO CHOOSE </a:t>
            </a:r>
          </a:p>
          <a:p>
            <a:pPr algn="l">
              <a:lnSpc>
                <a:spcPts val="5184"/>
              </a:lnSpc>
            </a:pPr>
            <a:r>
              <a:rPr lang="en-US" sz="3600" dirty="0">
                <a:solidFill>
                  <a:srgbClr val="005D32"/>
                </a:solidFill>
                <a:latin typeface="Poppins" pitchFamily="2" charset="77"/>
                <a:cs typeface="Poppins" pitchFamily="2" charset="77"/>
              </a:rPr>
              <a:t>NON-VIOLENCE WHEN FACING CONFLICT? </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3"/>
          <a:stretch>
            <a:fillRect/>
          </a:stretch>
        </p:blipFill>
        <p:spPr>
          <a:xfrm>
            <a:off x="8882743" y="209633"/>
            <a:ext cx="3155702" cy="433296"/>
          </a:xfrm>
          <a:prstGeom prst="rect">
            <a:avLst/>
          </a:prstGeom>
        </p:spPr>
      </p:pic>
      <p:sp>
        <p:nvSpPr>
          <p:cNvPr id="5" name="TextBox 4">
            <a:extLst>
              <a:ext uri="{FF2B5EF4-FFF2-40B4-BE49-F238E27FC236}">
                <a16:creationId xmlns:a16="http://schemas.microsoft.com/office/drawing/2014/main" id="{37133D45-C902-818C-5E03-D1719E42D938}"/>
              </a:ext>
            </a:extLst>
          </p:cNvPr>
          <p:cNvSpPr txBox="1"/>
          <p:nvPr/>
        </p:nvSpPr>
        <p:spPr>
          <a:xfrm>
            <a:off x="1615688" y="2268682"/>
            <a:ext cx="10405431" cy="3270126"/>
          </a:xfrm>
          <a:prstGeom prst="rect">
            <a:avLst/>
          </a:prstGeom>
          <a:noFill/>
        </p:spPr>
        <p:txBody>
          <a:bodyPr wrap="square" rtlCol="0">
            <a:spAutoFit/>
          </a:bodyPr>
          <a:lstStyle/>
          <a:p>
            <a:pPr marL="842645" lvl="1" indent="-421005">
              <a:lnSpc>
                <a:spcPct val="150000"/>
              </a:lnSpc>
              <a:buFont typeface="Arial"/>
              <a:buChar char="•"/>
            </a:pPr>
            <a:r>
              <a:rPr lang="en-US" sz="2800" dirty="0">
                <a:solidFill>
                  <a:srgbClr val="939598"/>
                </a:solidFill>
                <a:latin typeface="Poppins"/>
              </a:rPr>
              <a:t>Non-violence is the personal choice to not cause harm when facing conflict. </a:t>
            </a:r>
            <a:endParaRPr lang="en-US" sz="2800" dirty="0">
              <a:solidFill>
                <a:srgbClr val="939598"/>
              </a:solidFill>
            </a:endParaRPr>
          </a:p>
          <a:p>
            <a:pPr marL="842645" lvl="1" indent="-421005">
              <a:lnSpc>
                <a:spcPct val="150000"/>
              </a:lnSpc>
              <a:buFont typeface="Arial"/>
              <a:buChar char="•"/>
            </a:pPr>
            <a:r>
              <a:rPr lang="en-US" sz="2800" dirty="0">
                <a:solidFill>
                  <a:srgbClr val="939598"/>
                </a:solidFill>
                <a:latin typeface="Poppins"/>
              </a:rPr>
              <a:t>Conflict is a normal part of all relationships. You can choose to solve conflict without hurting the other person.</a:t>
            </a:r>
            <a:endParaRPr lang="en-US" sz="2800" dirty="0">
              <a:solidFill>
                <a:srgbClr val="939598"/>
              </a:solidFill>
              <a:latin typeface="Poppins"/>
              <a:cs typeface="Poppins"/>
            </a:endParaRPr>
          </a:p>
        </p:txBody>
      </p:sp>
      <p:pic>
        <p:nvPicPr>
          <p:cNvPr id="3" name="Graphic 2" descr="Signpost with solid fill">
            <a:extLst>
              <a:ext uri="{FF2B5EF4-FFF2-40B4-BE49-F238E27FC236}">
                <a16:creationId xmlns:a16="http://schemas.microsoft.com/office/drawing/2014/main" id="{C3AABFF5-F681-EC0E-C5C3-88CDC408F9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502" y="613387"/>
            <a:ext cx="914400" cy="914400"/>
          </a:xfrm>
          <a:prstGeom prst="rect">
            <a:avLst/>
          </a:prstGeom>
        </p:spPr>
      </p:pic>
      <p:pic>
        <p:nvPicPr>
          <p:cNvPr id="6" name="Picture 5">
            <a:extLst>
              <a:ext uri="{FF2B5EF4-FFF2-40B4-BE49-F238E27FC236}">
                <a16:creationId xmlns:a16="http://schemas.microsoft.com/office/drawing/2014/main" id="{C25B2134-2414-67A2-319E-7DAAE553783F}"/>
              </a:ext>
            </a:extLst>
          </p:cNvPr>
          <p:cNvPicPr>
            <a:picLocks noChangeAspect="1"/>
          </p:cNvPicPr>
          <p:nvPr/>
        </p:nvPicPr>
        <p:blipFill>
          <a:blip r:embed="rId6"/>
          <a:srcRect/>
          <a:stretch/>
        </p:blipFill>
        <p:spPr>
          <a:xfrm>
            <a:off x="170881" y="5554466"/>
            <a:ext cx="594022" cy="594022"/>
          </a:xfrm>
          <a:prstGeom prst="rect">
            <a:avLst/>
          </a:prstGeom>
          <a:effectLst>
            <a:glow rad="150533">
              <a:schemeClr val="bg1">
                <a:alpha val="40000"/>
              </a:schemeClr>
            </a:glow>
          </a:effectLst>
        </p:spPr>
      </p:pic>
    </p:spTree>
    <p:extLst>
      <p:ext uri="{BB962C8B-B14F-4D97-AF65-F5344CB8AC3E}">
        <p14:creationId xmlns:p14="http://schemas.microsoft.com/office/powerpoint/2010/main" val="3179737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10042034"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184"/>
              </a:lnSpc>
            </a:pPr>
            <a:r>
              <a:rPr lang="en-US" dirty="0">
                <a:solidFill>
                  <a:srgbClr val="005D32"/>
                </a:solidFill>
                <a:latin typeface="Poppins" pitchFamily="2" charset="77"/>
                <a:cs typeface="Poppins" pitchFamily="2" charset="77"/>
              </a:rPr>
              <a:t>CONFLICT IN RELATIONSHIPS CAN LOOK LIKE:</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3"/>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4"/>
          <a:srcRect/>
          <a:stretch/>
        </p:blipFill>
        <p:spPr>
          <a:xfrm>
            <a:off x="252942"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535232" y="2322494"/>
            <a:ext cx="2969972" cy="830997"/>
          </a:xfrm>
          <a:prstGeom prst="rect">
            <a:avLst/>
          </a:prstGeom>
          <a:noFill/>
        </p:spPr>
        <p:txBody>
          <a:bodyPr wrap="square" rtlCol="0">
            <a:spAutoFit/>
          </a:bodyPr>
          <a:lstStyle/>
          <a:p>
            <a:pPr marL="11113" lvl="1" algn="r"/>
            <a:r>
              <a:rPr lang="en-US" sz="2400" dirty="0">
                <a:solidFill>
                  <a:srgbClr val="939598"/>
                </a:solidFill>
                <a:latin typeface="Poppins"/>
              </a:rPr>
              <a:t>Having a disagreement</a:t>
            </a:r>
          </a:p>
        </p:txBody>
      </p:sp>
      <p:pic>
        <p:nvPicPr>
          <p:cNvPr id="7" name="Graphic 6">
            <a:extLst>
              <a:ext uri="{FF2B5EF4-FFF2-40B4-BE49-F238E27FC236}">
                <a16:creationId xmlns:a16="http://schemas.microsoft.com/office/drawing/2014/main" id="{A5E98F08-3211-E1D6-C441-028E95AE99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0187" y="1034781"/>
            <a:ext cx="849923" cy="849923"/>
          </a:xfrm>
          <a:prstGeom prst="rect">
            <a:avLst/>
          </a:prstGeom>
        </p:spPr>
      </p:pic>
      <p:sp>
        <p:nvSpPr>
          <p:cNvPr id="8" name="TextBox 7">
            <a:extLst>
              <a:ext uri="{FF2B5EF4-FFF2-40B4-BE49-F238E27FC236}">
                <a16:creationId xmlns:a16="http://schemas.microsoft.com/office/drawing/2014/main" id="{5E2BD478-704B-6424-D201-ABF340429288}"/>
              </a:ext>
            </a:extLst>
          </p:cNvPr>
          <p:cNvSpPr txBox="1"/>
          <p:nvPr/>
        </p:nvSpPr>
        <p:spPr>
          <a:xfrm>
            <a:off x="8454431" y="2170453"/>
            <a:ext cx="3069354" cy="1200329"/>
          </a:xfrm>
          <a:prstGeom prst="rect">
            <a:avLst/>
          </a:prstGeom>
          <a:noFill/>
        </p:spPr>
        <p:txBody>
          <a:bodyPr wrap="square" rtlCol="0">
            <a:spAutoFit/>
          </a:bodyPr>
          <a:lstStyle/>
          <a:p>
            <a:pPr marL="11113" lvl="1"/>
            <a:r>
              <a:rPr lang="en-US" sz="2400" dirty="0">
                <a:solidFill>
                  <a:srgbClr val="939598"/>
                </a:solidFill>
                <a:latin typeface="Poppins"/>
              </a:rPr>
              <a:t>Being afraid of having honest communication</a:t>
            </a:r>
          </a:p>
        </p:txBody>
      </p:sp>
      <p:sp>
        <p:nvSpPr>
          <p:cNvPr id="9" name="TextBox 8">
            <a:extLst>
              <a:ext uri="{FF2B5EF4-FFF2-40B4-BE49-F238E27FC236}">
                <a16:creationId xmlns:a16="http://schemas.microsoft.com/office/drawing/2014/main" id="{78E9ABC5-A57D-D1C0-B860-072BA2F92E78}"/>
              </a:ext>
            </a:extLst>
          </p:cNvPr>
          <p:cNvSpPr txBox="1"/>
          <p:nvPr/>
        </p:nvSpPr>
        <p:spPr>
          <a:xfrm>
            <a:off x="785450" y="4070501"/>
            <a:ext cx="2930768" cy="1569660"/>
          </a:xfrm>
          <a:prstGeom prst="rect">
            <a:avLst/>
          </a:prstGeom>
          <a:noFill/>
        </p:spPr>
        <p:txBody>
          <a:bodyPr wrap="square" rtlCol="0">
            <a:spAutoFit/>
          </a:bodyPr>
          <a:lstStyle/>
          <a:p>
            <a:pPr marL="11113" lvl="1" algn="r"/>
            <a:r>
              <a:rPr lang="en-US" sz="2400" dirty="0">
                <a:solidFill>
                  <a:srgbClr val="939598"/>
                </a:solidFill>
                <a:latin typeface="Poppins"/>
              </a:rPr>
              <a:t>Being upset about something you don’t feel comfortable with </a:t>
            </a:r>
          </a:p>
        </p:txBody>
      </p:sp>
      <p:sp>
        <p:nvSpPr>
          <p:cNvPr id="11" name="TextBox 10">
            <a:extLst>
              <a:ext uri="{FF2B5EF4-FFF2-40B4-BE49-F238E27FC236}">
                <a16:creationId xmlns:a16="http://schemas.microsoft.com/office/drawing/2014/main" id="{10CCA79D-4BDA-CB5D-6F4D-F46886BA2CA4}"/>
              </a:ext>
            </a:extLst>
          </p:cNvPr>
          <p:cNvSpPr txBox="1"/>
          <p:nvPr/>
        </p:nvSpPr>
        <p:spPr>
          <a:xfrm>
            <a:off x="8380930" y="4078551"/>
            <a:ext cx="3424202" cy="1569660"/>
          </a:xfrm>
          <a:prstGeom prst="rect">
            <a:avLst/>
          </a:prstGeom>
          <a:noFill/>
        </p:spPr>
        <p:txBody>
          <a:bodyPr wrap="square" rtlCol="0">
            <a:spAutoFit/>
          </a:bodyPr>
          <a:lstStyle/>
          <a:p>
            <a:pPr marL="11113" lvl="1"/>
            <a:r>
              <a:rPr lang="en-US" sz="2400" dirty="0">
                <a:solidFill>
                  <a:srgbClr val="939598"/>
                </a:solidFill>
                <a:latin typeface="Poppins"/>
              </a:rPr>
              <a:t>Feeling scared to express your point of view without being judged </a:t>
            </a:r>
          </a:p>
        </p:txBody>
      </p:sp>
      <p:pic>
        <p:nvPicPr>
          <p:cNvPr id="13" name="Picture 12">
            <a:extLst>
              <a:ext uri="{FF2B5EF4-FFF2-40B4-BE49-F238E27FC236}">
                <a16:creationId xmlns:a16="http://schemas.microsoft.com/office/drawing/2014/main" id="{0E679AE2-36D3-2E0C-6907-D9243EDC151C}"/>
              </a:ext>
            </a:extLst>
          </p:cNvPr>
          <p:cNvPicPr>
            <a:picLocks noChangeAspect="1"/>
          </p:cNvPicPr>
          <p:nvPr/>
        </p:nvPicPr>
        <p:blipFill>
          <a:blip r:embed="rId7"/>
          <a:stretch>
            <a:fillRect/>
          </a:stretch>
        </p:blipFill>
        <p:spPr>
          <a:xfrm>
            <a:off x="5409574" y="2111815"/>
            <a:ext cx="1786263" cy="3739662"/>
          </a:xfrm>
          <a:prstGeom prst="rect">
            <a:avLst/>
          </a:prstGeom>
        </p:spPr>
      </p:pic>
      <p:grpSp>
        <p:nvGrpSpPr>
          <p:cNvPr id="14" name="Group 13">
            <a:extLst>
              <a:ext uri="{FF2B5EF4-FFF2-40B4-BE49-F238E27FC236}">
                <a16:creationId xmlns:a16="http://schemas.microsoft.com/office/drawing/2014/main" id="{1491B148-1EEF-176B-5170-EA006664CBD8}"/>
              </a:ext>
            </a:extLst>
          </p:cNvPr>
          <p:cNvGrpSpPr/>
          <p:nvPr/>
        </p:nvGrpSpPr>
        <p:grpSpPr>
          <a:xfrm>
            <a:off x="3581457" y="2766543"/>
            <a:ext cx="1802490" cy="275840"/>
            <a:chOff x="1848067" y="2697524"/>
            <a:chExt cx="2311184" cy="316190"/>
          </a:xfrm>
        </p:grpSpPr>
        <p:cxnSp>
          <p:nvCxnSpPr>
            <p:cNvPr id="15" name="Straight Connector 14">
              <a:extLst>
                <a:ext uri="{FF2B5EF4-FFF2-40B4-BE49-F238E27FC236}">
                  <a16:creationId xmlns:a16="http://schemas.microsoft.com/office/drawing/2014/main" id="{7939D93B-B37A-325D-8499-83B25ABFBC04}"/>
                </a:ext>
              </a:extLst>
            </p:cNvPr>
            <p:cNvCxnSpPr/>
            <p:nvPr/>
          </p:nvCxnSpPr>
          <p:spPr>
            <a:xfrm flipH="1" flipV="1">
              <a:off x="3661285" y="2697524"/>
              <a:ext cx="497966" cy="316190"/>
            </a:xfrm>
            <a:prstGeom prst="line">
              <a:avLst/>
            </a:prstGeom>
            <a:ln>
              <a:solidFill>
                <a:srgbClr val="93959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449F213-A6C8-6F5C-D6A0-6534317270C7}"/>
                </a:ext>
              </a:extLst>
            </p:cNvPr>
            <p:cNvCxnSpPr/>
            <p:nvPr/>
          </p:nvCxnSpPr>
          <p:spPr>
            <a:xfrm flipH="1">
              <a:off x="1848067" y="2697524"/>
              <a:ext cx="1813219" cy="0"/>
            </a:xfrm>
            <a:prstGeom prst="line">
              <a:avLst/>
            </a:prstGeom>
            <a:ln>
              <a:solidFill>
                <a:srgbClr val="939598"/>
              </a:solidFill>
              <a:tailEnd type="ova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8D9086A-1E4F-E35D-8C50-4EE79D3345C7}"/>
              </a:ext>
            </a:extLst>
          </p:cNvPr>
          <p:cNvGrpSpPr/>
          <p:nvPr/>
        </p:nvGrpSpPr>
        <p:grpSpPr>
          <a:xfrm>
            <a:off x="3848169" y="4599930"/>
            <a:ext cx="1375047" cy="343140"/>
            <a:chOff x="2185142" y="4994858"/>
            <a:chExt cx="2113299" cy="316190"/>
          </a:xfrm>
        </p:grpSpPr>
        <p:cxnSp>
          <p:nvCxnSpPr>
            <p:cNvPr id="18" name="Straight Connector 17">
              <a:extLst>
                <a:ext uri="{FF2B5EF4-FFF2-40B4-BE49-F238E27FC236}">
                  <a16:creationId xmlns:a16="http://schemas.microsoft.com/office/drawing/2014/main" id="{800D23F9-96AD-4166-D96E-0470AA406047}"/>
                </a:ext>
              </a:extLst>
            </p:cNvPr>
            <p:cNvCxnSpPr/>
            <p:nvPr/>
          </p:nvCxnSpPr>
          <p:spPr>
            <a:xfrm flipH="1">
              <a:off x="3800475" y="4994858"/>
              <a:ext cx="497966" cy="316190"/>
            </a:xfrm>
            <a:prstGeom prst="line">
              <a:avLst/>
            </a:prstGeom>
            <a:ln>
              <a:solidFill>
                <a:srgbClr val="93959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A800CF5-429B-086C-6FEE-C78E98D9A895}"/>
                </a:ext>
              </a:extLst>
            </p:cNvPr>
            <p:cNvCxnSpPr/>
            <p:nvPr/>
          </p:nvCxnSpPr>
          <p:spPr>
            <a:xfrm flipH="1">
              <a:off x="2185142" y="5311048"/>
              <a:ext cx="1615334" cy="0"/>
            </a:xfrm>
            <a:prstGeom prst="line">
              <a:avLst/>
            </a:prstGeom>
            <a:ln>
              <a:solidFill>
                <a:srgbClr val="939598"/>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A25DB978-5863-6D7F-F808-7011B29DA406}"/>
              </a:ext>
            </a:extLst>
          </p:cNvPr>
          <p:cNvGrpSpPr/>
          <p:nvPr/>
        </p:nvGrpSpPr>
        <p:grpSpPr>
          <a:xfrm>
            <a:off x="6999798" y="2775926"/>
            <a:ext cx="1380196" cy="257074"/>
            <a:chOff x="7528087" y="2680840"/>
            <a:chExt cx="2061939" cy="316190"/>
          </a:xfrm>
        </p:grpSpPr>
        <p:cxnSp>
          <p:nvCxnSpPr>
            <p:cNvPr id="21" name="Straight Connector 20">
              <a:extLst>
                <a:ext uri="{FF2B5EF4-FFF2-40B4-BE49-F238E27FC236}">
                  <a16:creationId xmlns:a16="http://schemas.microsoft.com/office/drawing/2014/main" id="{5766E4B3-E565-D6ED-59BA-D214A19CA7B4}"/>
                </a:ext>
              </a:extLst>
            </p:cNvPr>
            <p:cNvCxnSpPr/>
            <p:nvPr/>
          </p:nvCxnSpPr>
          <p:spPr>
            <a:xfrm flipV="1">
              <a:off x="7528087" y="2680840"/>
              <a:ext cx="497966" cy="31619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E4FE63-A711-F113-D826-614912A554D9}"/>
                </a:ext>
              </a:extLst>
            </p:cNvPr>
            <p:cNvCxnSpPr/>
            <p:nvPr/>
          </p:nvCxnSpPr>
          <p:spPr>
            <a:xfrm>
              <a:off x="8026053" y="2680840"/>
              <a:ext cx="1563973" cy="0"/>
            </a:xfrm>
            <a:prstGeom prst="line">
              <a:avLst/>
            </a:prstGeom>
            <a:ln>
              <a:solidFill>
                <a:schemeClr val="accent2">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8C1F3400-653F-6DF7-C21C-1909C241881B}"/>
              </a:ext>
            </a:extLst>
          </p:cNvPr>
          <p:cNvGrpSpPr/>
          <p:nvPr/>
        </p:nvGrpSpPr>
        <p:grpSpPr>
          <a:xfrm>
            <a:off x="6834553" y="4443057"/>
            <a:ext cx="1255924" cy="457221"/>
            <a:chOff x="8125333" y="4745260"/>
            <a:chExt cx="2389596" cy="203034"/>
          </a:xfrm>
        </p:grpSpPr>
        <p:cxnSp>
          <p:nvCxnSpPr>
            <p:cNvPr id="24" name="Straight Connector 23">
              <a:extLst>
                <a:ext uri="{FF2B5EF4-FFF2-40B4-BE49-F238E27FC236}">
                  <a16:creationId xmlns:a16="http://schemas.microsoft.com/office/drawing/2014/main" id="{976DF254-9DA7-3544-A4E0-AC2F4B2F0163}"/>
                </a:ext>
              </a:extLst>
            </p:cNvPr>
            <p:cNvCxnSpPr/>
            <p:nvPr/>
          </p:nvCxnSpPr>
          <p:spPr>
            <a:xfrm>
              <a:off x="8125333" y="4745260"/>
              <a:ext cx="522140" cy="203034"/>
            </a:xfrm>
            <a:prstGeom prst="line">
              <a:avLst/>
            </a:prstGeom>
            <a:ln>
              <a:solidFill>
                <a:srgbClr val="93959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19E725-2CE2-A75C-5E7C-A4CDF58C54E8}"/>
                </a:ext>
              </a:extLst>
            </p:cNvPr>
            <p:cNvCxnSpPr/>
            <p:nvPr/>
          </p:nvCxnSpPr>
          <p:spPr>
            <a:xfrm>
              <a:off x="8647472" y="4948294"/>
              <a:ext cx="1867457" cy="0"/>
            </a:xfrm>
            <a:prstGeom prst="line">
              <a:avLst/>
            </a:prstGeom>
            <a:ln>
              <a:solidFill>
                <a:srgbClr val="939598"/>
              </a:solidFil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143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6654065"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184"/>
              </a:lnSpc>
            </a:pPr>
            <a:r>
              <a:rPr lang="en-US" sz="4400" dirty="0">
                <a:solidFill>
                  <a:srgbClr val="005D32"/>
                </a:solidFill>
                <a:latin typeface="Poppins" pitchFamily="2" charset="77"/>
                <a:cs typeface="Poppins" pitchFamily="2" charset="77"/>
              </a:rPr>
              <a:t>RESOLVING CONFLICT </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4"/>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5"/>
          <a:srcRect/>
          <a:stretch/>
        </p:blipFill>
        <p:spPr>
          <a:xfrm>
            <a:off x="252942" y="5554466"/>
            <a:ext cx="594022" cy="594022"/>
          </a:xfrm>
          <a:prstGeom prst="rect">
            <a:avLst/>
          </a:prstGeom>
          <a:effectLst>
            <a:glow rad="150533">
              <a:schemeClr val="bg1">
                <a:alpha val="40000"/>
              </a:schemeClr>
            </a:glow>
          </a:effectLst>
        </p:spPr>
      </p:pic>
      <p:pic>
        <p:nvPicPr>
          <p:cNvPr id="3" name="Picture 2" descr="iMac-Cinema-Monitor-Style-Mock-up.png">
            <a:extLst>
              <a:ext uri="{FF2B5EF4-FFF2-40B4-BE49-F238E27FC236}">
                <a16:creationId xmlns:a16="http://schemas.microsoft.com/office/drawing/2014/main" id="{7D28A38B-BF00-B611-4879-65A5DAF3A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2123" y="1428276"/>
            <a:ext cx="6377354" cy="4959760"/>
          </a:xfrm>
          <a:prstGeom prst="rect">
            <a:avLst/>
          </a:prstGeom>
        </p:spPr>
      </p:pic>
      <p:pic>
        <p:nvPicPr>
          <p:cNvPr id="12" name="Graphic 11" descr="Wrench with solid fill">
            <a:extLst>
              <a:ext uri="{FF2B5EF4-FFF2-40B4-BE49-F238E27FC236}">
                <a16:creationId xmlns:a16="http://schemas.microsoft.com/office/drawing/2014/main" id="{96F0753A-D9B7-FC31-2E9F-5D452B5613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5480" y="758692"/>
            <a:ext cx="668028" cy="668028"/>
          </a:xfrm>
          <a:prstGeom prst="rect">
            <a:avLst/>
          </a:prstGeom>
        </p:spPr>
      </p:pic>
      <p:pic>
        <p:nvPicPr>
          <p:cNvPr id="26" name="Online Media 6" title="Resolving Conflict">
            <a:hlinkClick r:id="" action="ppaction://media"/>
            <a:extLst>
              <a:ext uri="{FF2B5EF4-FFF2-40B4-BE49-F238E27FC236}">
                <a16:creationId xmlns:a16="http://schemas.microsoft.com/office/drawing/2014/main" id="{438BBE56-0E8A-F69D-BA24-86BF1EC421F7}"/>
              </a:ext>
            </a:extLst>
          </p:cNvPr>
          <p:cNvPicPr>
            <a:picLocks noRot="1" noChangeAspect="1"/>
          </p:cNvPicPr>
          <p:nvPr>
            <a:videoFile r:link="rId1"/>
          </p:nvPr>
        </p:nvPicPr>
        <p:blipFill>
          <a:blip r:embed="rId9"/>
          <a:stretch>
            <a:fillRect/>
          </a:stretch>
        </p:blipFill>
        <p:spPr>
          <a:xfrm>
            <a:off x="3716645" y="1863753"/>
            <a:ext cx="5357017" cy="3388186"/>
          </a:xfrm>
          <a:prstGeom prst="rect">
            <a:avLst/>
          </a:prstGeom>
        </p:spPr>
      </p:pic>
    </p:spTree>
    <p:extLst>
      <p:ext uri="{BB962C8B-B14F-4D97-AF65-F5344CB8AC3E}">
        <p14:creationId xmlns:p14="http://schemas.microsoft.com/office/powerpoint/2010/main" val="3711870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4C207BE-4EE7-ABB4-51BB-50883005F82C}"/>
              </a:ext>
            </a:extLst>
          </p:cNvPr>
          <p:cNvSpPr/>
          <p:nvPr/>
        </p:nvSpPr>
        <p:spPr>
          <a:xfrm>
            <a:off x="1726" y="0"/>
            <a:ext cx="6178062" cy="5399383"/>
          </a:xfrm>
          <a:prstGeom prst="rect">
            <a:avLst/>
          </a:prstGeom>
          <a:solidFill>
            <a:srgbClr val="099F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783" eaLnBrk="1" fontAlgn="auto" hangingPunct="1">
              <a:spcBef>
                <a:spcPts val="0"/>
              </a:spcBef>
              <a:spcAft>
                <a:spcPts val="0"/>
              </a:spcAft>
              <a:defRPr/>
            </a:pPr>
            <a:endParaRPr lang="id-ID" sz="1013" dirty="0"/>
          </a:p>
        </p:txBody>
      </p:sp>
      <p:sp>
        <p:nvSpPr>
          <p:cNvPr id="2" name="Title 1">
            <a:extLst>
              <a:ext uri="{FF2B5EF4-FFF2-40B4-BE49-F238E27FC236}">
                <a16:creationId xmlns:a16="http://schemas.microsoft.com/office/drawing/2014/main" id="{D55EBCBC-BAAD-3BF5-72AD-CACE9A0321B4}"/>
              </a:ext>
            </a:extLst>
          </p:cNvPr>
          <p:cNvSpPr txBox="1">
            <a:spLocks/>
          </p:cNvSpPr>
          <p:nvPr/>
        </p:nvSpPr>
        <p:spPr>
          <a:xfrm>
            <a:off x="1221045" y="1698252"/>
            <a:ext cx="3783082"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chemeClr val="bg1"/>
                </a:solidFill>
                <a:latin typeface="Poppins" pitchFamily="2" charset="77"/>
                <a:cs typeface="Poppins" pitchFamily="2" charset="77"/>
              </a:rPr>
              <a:t>DISCUSSION</a:t>
            </a:r>
          </a:p>
        </p:txBody>
      </p:sp>
      <p:grpSp>
        <p:nvGrpSpPr>
          <p:cNvPr id="11" name="Group 10">
            <a:extLst>
              <a:ext uri="{FF2B5EF4-FFF2-40B4-BE49-F238E27FC236}">
                <a16:creationId xmlns:a16="http://schemas.microsoft.com/office/drawing/2014/main" id="{B2294501-53BE-225B-7289-DB04DCDFAF54}"/>
              </a:ext>
            </a:extLst>
          </p:cNvPr>
          <p:cNvGrpSpPr/>
          <p:nvPr/>
        </p:nvGrpSpPr>
        <p:grpSpPr>
          <a:xfrm>
            <a:off x="2750739" y="812251"/>
            <a:ext cx="723695" cy="668028"/>
            <a:chOff x="8418513" y="1203325"/>
            <a:chExt cx="185737" cy="171450"/>
          </a:xfrm>
          <a:solidFill>
            <a:schemeClr val="bg1"/>
          </a:solidFill>
        </p:grpSpPr>
        <p:sp>
          <p:nvSpPr>
            <p:cNvPr id="12" name="Freeform 70">
              <a:extLst>
                <a:ext uri="{FF2B5EF4-FFF2-40B4-BE49-F238E27FC236}">
                  <a16:creationId xmlns:a16="http://schemas.microsoft.com/office/drawing/2014/main" id="{3648CD9D-7ACD-7672-2F47-84CE99288981}"/>
                </a:ext>
              </a:extLst>
            </p:cNvPr>
            <p:cNvSpPr>
              <a:spLocks/>
            </p:cNvSpPr>
            <p:nvPr/>
          </p:nvSpPr>
          <p:spPr bwMode="auto">
            <a:xfrm>
              <a:off x="8494713" y="1203325"/>
              <a:ext cx="109537" cy="109538"/>
            </a:xfrm>
            <a:custGeom>
              <a:avLst/>
              <a:gdLst>
                <a:gd name="T0" fmla="*/ 63061562 w 69"/>
                <a:gd name="T1" fmla="*/ 174049532 h 69"/>
                <a:gd name="T2" fmla="*/ 63061562 w 69"/>
                <a:gd name="T3" fmla="*/ 174049532 h 69"/>
                <a:gd name="T4" fmla="*/ 55493984 w 69"/>
                <a:gd name="T5" fmla="*/ 174049532 h 69"/>
                <a:gd name="T6" fmla="*/ 55493984 w 69"/>
                <a:gd name="T7" fmla="*/ 174049532 h 69"/>
                <a:gd name="T8" fmla="*/ 52971458 w 69"/>
                <a:gd name="T9" fmla="*/ 166481885 h 69"/>
                <a:gd name="T10" fmla="*/ 50448932 w 69"/>
                <a:gd name="T11" fmla="*/ 161436787 h 69"/>
                <a:gd name="T12" fmla="*/ 50448932 w 69"/>
                <a:gd name="T13" fmla="*/ 136212884 h 69"/>
                <a:gd name="T14" fmla="*/ 37836302 w 69"/>
                <a:gd name="T15" fmla="*/ 136212884 h 69"/>
                <a:gd name="T16" fmla="*/ 37836302 w 69"/>
                <a:gd name="T17" fmla="*/ 110987394 h 69"/>
                <a:gd name="T18" fmla="*/ 63061562 w 69"/>
                <a:gd name="T19" fmla="*/ 110987394 h 69"/>
                <a:gd name="T20" fmla="*/ 63061562 w 69"/>
                <a:gd name="T21" fmla="*/ 110987394 h 69"/>
                <a:gd name="T22" fmla="*/ 68105027 w 69"/>
                <a:gd name="T23" fmla="*/ 110987394 h 69"/>
                <a:gd name="T24" fmla="*/ 70627553 w 69"/>
                <a:gd name="T25" fmla="*/ 113509943 h 69"/>
                <a:gd name="T26" fmla="*/ 75672605 w 69"/>
                <a:gd name="T27" fmla="*/ 118555041 h 69"/>
                <a:gd name="T28" fmla="*/ 75672605 w 69"/>
                <a:gd name="T29" fmla="*/ 123600139 h 69"/>
                <a:gd name="T30" fmla="*/ 75672605 w 69"/>
                <a:gd name="T31" fmla="*/ 136212884 h 69"/>
                <a:gd name="T32" fmla="*/ 105942916 w 69"/>
                <a:gd name="T33" fmla="*/ 113509943 h 69"/>
                <a:gd name="T34" fmla="*/ 105942916 w 69"/>
                <a:gd name="T35" fmla="*/ 113509943 h 69"/>
                <a:gd name="T36" fmla="*/ 110986381 w 69"/>
                <a:gd name="T37" fmla="*/ 110987394 h 69"/>
                <a:gd name="T38" fmla="*/ 148824271 w 69"/>
                <a:gd name="T39" fmla="*/ 110987394 h 69"/>
                <a:gd name="T40" fmla="*/ 148824271 w 69"/>
                <a:gd name="T41" fmla="*/ 25223903 h 69"/>
                <a:gd name="T42" fmla="*/ 25223672 w 69"/>
                <a:gd name="T43" fmla="*/ 25223903 h 69"/>
                <a:gd name="T44" fmla="*/ 25223672 w 69"/>
                <a:gd name="T45" fmla="*/ 60539589 h 69"/>
                <a:gd name="T46" fmla="*/ 0 w 69"/>
                <a:gd name="T47" fmla="*/ 60539589 h 69"/>
                <a:gd name="T48" fmla="*/ 0 w 69"/>
                <a:gd name="T49" fmla="*/ 25223903 h 69"/>
                <a:gd name="T50" fmla="*/ 0 w 69"/>
                <a:gd name="T51" fmla="*/ 25223903 h 69"/>
                <a:gd name="T52" fmla="*/ 2522526 w 69"/>
                <a:gd name="T53" fmla="*/ 15135294 h 69"/>
                <a:gd name="T54" fmla="*/ 5045052 w 69"/>
                <a:gd name="T55" fmla="*/ 5045098 h 69"/>
                <a:gd name="T56" fmla="*/ 15135156 w 69"/>
                <a:gd name="T57" fmla="*/ 2522549 h 69"/>
                <a:gd name="T58" fmla="*/ 25223672 w 69"/>
                <a:gd name="T59" fmla="*/ 0 h 69"/>
                <a:gd name="T60" fmla="*/ 148824271 w 69"/>
                <a:gd name="T61" fmla="*/ 0 h 69"/>
                <a:gd name="T62" fmla="*/ 148824271 w 69"/>
                <a:gd name="T63" fmla="*/ 0 h 69"/>
                <a:gd name="T64" fmla="*/ 158912787 w 69"/>
                <a:gd name="T65" fmla="*/ 2522549 h 69"/>
                <a:gd name="T66" fmla="*/ 169002891 w 69"/>
                <a:gd name="T67" fmla="*/ 5045098 h 69"/>
                <a:gd name="T68" fmla="*/ 171525417 w 69"/>
                <a:gd name="T69" fmla="*/ 15135294 h 69"/>
                <a:gd name="T70" fmla="*/ 174047943 w 69"/>
                <a:gd name="T71" fmla="*/ 25223903 h 69"/>
                <a:gd name="T72" fmla="*/ 174047943 w 69"/>
                <a:gd name="T73" fmla="*/ 110987394 h 69"/>
                <a:gd name="T74" fmla="*/ 174047943 w 69"/>
                <a:gd name="T75" fmla="*/ 110987394 h 69"/>
                <a:gd name="T76" fmla="*/ 171525417 w 69"/>
                <a:gd name="T77" fmla="*/ 121077590 h 69"/>
                <a:gd name="T78" fmla="*/ 169002891 w 69"/>
                <a:gd name="T79" fmla="*/ 131167786 h 69"/>
                <a:gd name="T80" fmla="*/ 158912787 w 69"/>
                <a:gd name="T81" fmla="*/ 133690335 h 69"/>
                <a:gd name="T82" fmla="*/ 148824271 w 69"/>
                <a:gd name="T83" fmla="*/ 136212884 h 69"/>
                <a:gd name="T84" fmla="*/ 116031433 w 69"/>
                <a:gd name="T85" fmla="*/ 136212884 h 69"/>
                <a:gd name="T86" fmla="*/ 68105027 w 69"/>
                <a:gd name="T87" fmla="*/ 171526983 h 69"/>
                <a:gd name="T88" fmla="*/ 68105027 w 69"/>
                <a:gd name="T89" fmla="*/ 171526983 h 69"/>
                <a:gd name="T90" fmla="*/ 63061562 w 69"/>
                <a:gd name="T91" fmla="*/ 174049532 h 69"/>
                <a:gd name="T92" fmla="*/ 63061562 w 69"/>
                <a:gd name="T93" fmla="*/ 174049532 h 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 h="69">
                  <a:moveTo>
                    <a:pt x="25" y="69"/>
                  </a:moveTo>
                  <a:lnTo>
                    <a:pt x="25" y="69"/>
                  </a:lnTo>
                  <a:lnTo>
                    <a:pt x="22" y="69"/>
                  </a:lnTo>
                  <a:lnTo>
                    <a:pt x="21" y="66"/>
                  </a:lnTo>
                  <a:lnTo>
                    <a:pt x="20" y="64"/>
                  </a:lnTo>
                  <a:lnTo>
                    <a:pt x="20" y="54"/>
                  </a:lnTo>
                  <a:lnTo>
                    <a:pt x="15" y="54"/>
                  </a:lnTo>
                  <a:lnTo>
                    <a:pt x="15" y="44"/>
                  </a:lnTo>
                  <a:lnTo>
                    <a:pt x="25" y="44"/>
                  </a:lnTo>
                  <a:lnTo>
                    <a:pt x="27" y="44"/>
                  </a:lnTo>
                  <a:lnTo>
                    <a:pt x="28" y="45"/>
                  </a:lnTo>
                  <a:lnTo>
                    <a:pt x="30" y="47"/>
                  </a:lnTo>
                  <a:lnTo>
                    <a:pt x="30" y="49"/>
                  </a:lnTo>
                  <a:lnTo>
                    <a:pt x="30" y="54"/>
                  </a:lnTo>
                  <a:lnTo>
                    <a:pt x="42" y="45"/>
                  </a:lnTo>
                  <a:lnTo>
                    <a:pt x="44" y="44"/>
                  </a:lnTo>
                  <a:lnTo>
                    <a:pt x="59" y="44"/>
                  </a:lnTo>
                  <a:lnTo>
                    <a:pt x="59" y="10"/>
                  </a:lnTo>
                  <a:lnTo>
                    <a:pt x="10" y="10"/>
                  </a:lnTo>
                  <a:lnTo>
                    <a:pt x="10" y="24"/>
                  </a:lnTo>
                  <a:lnTo>
                    <a:pt x="0" y="24"/>
                  </a:lnTo>
                  <a:lnTo>
                    <a:pt x="0" y="10"/>
                  </a:lnTo>
                  <a:lnTo>
                    <a:pt x="1" y="6"/>
                  </a:lnTo>
                  <a:lnTo>
                    <a:pt x="2" y="2"/>
                  </a:lnTo>
                  <a:lnTo>
                    <a:pt x="6" y="1"/>
                  </a:lnTo>
                  <a:lnTo>
                    <a:pt x="10" y="0"/>
                  </a:lnTo>
                  <a:lnTo>
                    <a:pt x="59" y="0"/>
                  </a:lnTo>
                  <a:lnTo>
                    <a:pt x="63" y="1"/>
                  </a:lnTo>
                  <a:lnTo>
                    <a:pt x="67" y="2"/>
                  </a:lnTo>
                  <a:lnTo>
                    <a:pt x="68" y="6"/>
                  </a:lnTo>
                  <a:lnTo>
                    <a:pt x="69" y="10"/>
                  </a:lnTo>
                  <a:lnTo>
                    <a:pt x="69" y="44"/>
                  </a:lnTo>
                  <a:lnTo>
                    <a:pt x="68" y="48"/>
                  </a:lnTo>
                  <a:lnTo>
                    <a:pt x="67" y="52"/>
                  </a:lnTo>
                  <a:lnTo>
                    <a:pt x="63" y="53"/>
                  </a:lnTo>
                  <a:lnTo>
                    <a:pt x="59" y="54"/>
                  </a:lnTo>
                  <a:lnTo>
                    <a:pt x="46" y="54"/>
                  </a:lnTo>
                  <a:lnTo>
                    <a:pt x="27" y="68"/>
                  </a:lnTo>
                  <a:lnTo>
                    <a:pt x="25"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3" name="Freeform 71">
              <a:extLst>
                <a:ext uri="{FF2B5EF4-FFF2-40B4-BE49-F238E27FC236}">
                  <a16:creationId xmlns:a16="http://schemas.microsoft.com/office/drawing/2014/main" id="{D6F23390-6F34-D48F-5FC8-A75F1149BA8C}"/>
                </a:ext>
              </a:extLst>
            </p:cNvPr>
            <p:cNvSpPr>
              <a:spLocks/>
            </p:cNvSpPr>
            <p:nvPr/>
          </p:nvSpPr>
          <p:spPr bwMode="auto">
            <a:xfrm>
              <a:off x="8447088" y="1250950"/>
              <a:ext cx="61912" cy="61913"/>
            </a:xfrm>
            <a:custGeom>
              <a:avLst/>
              <a:gdLst>
                <a:gd name="T0" fmla="*/ 47958583 w 40"/>
                <a:gd name="T1" fmla="*/ 95918715 h 40"/>
                <a:gd name="T2" fmla="*/ 47958583 w 40"/>
                <a:gd name="T3" fmla="*/ 95918715 h 40"/>
                <a:gd name="T4" fmla="*/ 57550300 w 40"/>
                <a:gd name="T5" fmla="*/ 95918715 h 40"/>
                <a:gd name="T6" fmla="*/ 64744474 w 40"/>
                <a:gd name="T7" fmla="*/ 93521134 h 40"/>
                <a:gd name="T8" fmla="*/ 81530365 w 40"/>
                <a:gd name="T9" fmla="*/ 81531682 h 40"/>
                <a:gd name="T10" fmla="*/ 93519624 w 40"/>
                <a:gd name="T11" fmla="*/ 64745520 h 40"/>
                <a:gd name="T12" fmla="*/ 95917166 w 40"/>
                <a:gd name="T13" fmla="*/ 57551229 h 40"/>
                <a:gd name="T14" fmla="*/ 95917166 w 40"/>
                <a:gd name="T15" fmla="*/ 47959358 h 40"/>
                <a:gd name="T16" fmla="*/ 95917166 w 40"/>
                <a:gd name="T17" fmla="*/ 47959358 h 40"/>
                <a:gd name="T18" fmla="*/ 95917166 w 40"/>
                <a:gd name="T19" fmla="*/ 38367486 h 40"/>
                <a:gd name="T20" fmla="*/ 93519624 w 40"/>
                <a:gd name="T21" fmla="*/ 31173196 h 40"/>
                <a:gd name="T22" fmla="*/ 81530365 w 40"/>
                <a:gd name="T23" fmla="*/ 16786162 h 40"/>
                <a:gd name="T24" fmla="*/ 64744474 w 40"/>
                <a:gd name="T25" fmla="*/ 4796710 h 40"/>
                <a:gd name="T26" fmla="*/ 57550300 w 40"/>
                <a:gd name="T27" fmla="*/ 0 h 40"/>
                <a:gd name="T28" fmla="*/ 47958583 w 40"/>
                <a:gd name="T29" fmla="*/ 0 h 40"/>
                <a:gd name="T30" fmla="*/ 47958583 w 40"/>
                <a:gd name="T31" fmla="*/ 0 h 40"/>
                <a:gd name="T32" fmla="*/ 38366866 w 40"/>
                <a:gd name="T33" fmla="*/ 0 h 40"/>
                <a:gd name="T34" fmla="*/ 31172692 w 40"/>
                <a:gd name="T35" fmla="*/ 4796710 h 40"/>
                <a:gd name="T36" fmla="*/ 16785891 w 40"/>
                <a:gd name="T37" fmla="*/ 16786162 h 40"/>
                <a:gd name="T38" fmla="*/ 4796632 w 40"/>
                <a:gd name="T39" fmla="*/ 31173196 h 40"/>
                <a:gd name="T40" fmla="*/ 0 w 40"/>
                <a:gd name="T41" fmla="*/ 38367486 h 40"/>
                <a:gd name="T42" fmla="*/ 0 w 40"/>
                <a:gd name="T43" fmla="*/ 47959358 h 40"/>
                <a:gd name="T44" fmla="*/ 0 w 40"/>
                <a:gd name="T45" fmla="*/ 47959358 h 40"/>
                <a:gd name="T46" fmla="*/ 0 w 40"/>
                <a:gd name="T47" fmla="*/ 57551229 h 40"/>
                <a:gd name="T48" fmla="*/ 4796632 w 40"/>
                <a:gd name="T49" fmla="*/ 64745520 h 40"/>
                <a:gd name="T50" fmla="*/ 16785891 w 40"/>
                <a:gd name="T51" fmla="*/ 81531682 h 40"/>
                <a:gd name="T52" fmla="*/ 31172692 w 40"/>
                <a:gd name="T53" fmla="*/ 93521134 h 40"/>
                <a:gd name="T54" fmla="*/ 38366866 w 40"/>
                <a:gd name="T55" fmla="*/ 95918715 h 40"/>
                <a:gd name="T56" fmla="*/ 47958583 w 40"/>
                <a:gd name="T57" fmla="*/ 95918715 h 40"/>
                <a:gd name="T58" fmla="*/ 47958583 w 40"/>
                <a:gd name="T59" fmla="*/ 95918715 h 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0" h="40">
                  <a:moveTo>
                    <a:pt x="20" y="40"/>
                  </a:moveTo>
                  <a:lnTo>
                    <a:pt x="20" y="40"/>
                  </a:lnTo>
                  <a:lnTo>
                    <a:pt x="24" y="40"/>
                  </a:lnTo>
                  <a:lnTo>
                    <a:pt x="27" y="39"/>
                  </a:lnTo>
                  <a:lnTo>
                    <a:pt x="34" y="34"/>
                  </a:lnTo>
                  <a:lnTo>
                    <a:pt x="39" y="27"/>
                  </a:lnTo>
                  <a:lnTo>
                    <a:pt x="40" y="24"/>
                  </a:lnTo>
                  <a:lnTo>
                    <a:pt x="40" y="20"/>
                  </a:lnTo>
                  <a:lnTo>
                    <a:pt x="40" y="16"/>
                  </a:lnTo>
                  <a:lnTo>
                    <a:pt x="39" y="13"/>
                  </a:lnTo>
                  <a:lnTo>
                    <a:pt x="34" y="7"/>
                  </a:lnTo>
                  <a:lnTo>
                    <a:pt x="27" y="2"/>
                  </a:lnTo>
                  <a:lnTo>
                    <a:pt x="24" y="0"/>
                  </a:lnTo>
                  <a:lnTo>
                    <a:pt x="20" y="0"/>
                  </a:lnTo>
                  <a:lnTo>
                    <a:pt x="16" y="0"/>
                  </a:lnTo>
                  <a:lnTo>
                    <a:pt x="13" y="2"/>
                  </a:lnTo>
                  <a:lnTo>
                    <a:pt x="7" y="7"/>
                  </a:lnTo>
                  <a:lnTo>
                    <a:pt x="2" y="13"/>
                  </a:lnTo>
                  <a:lnTo>
                    <a:pt x="0" y="16"/>
                  </a:lnTo>
                  <a:lnTo>
                    <a:pt x="0" y="20"/>
                  </a:lnTo>
                  <a:lnTo>
                    <a:pt x="0" y="24"/>
                  </a:lnTo>
                  <a:lnTo>
                    <a:pt x="2" y="27"/>
                  </a:lnTo>
                  <a:lnTo>
                    <a:pt x="7" y="34"/>
                  </a:lnTo>
                  <a:lnTo>
                    <a:pt x="13" y="39"/>
                  </a:lnTo>
                  <a:lnTo>
                    <a:pt x="16" y="40"/>
                  </a:lnTo>
                  <a:lnTo>
                    <a:pt x="2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sp>
          <p:nvSpPr>
            <p:cNvPr id="14" name="Freeform 72">
              <a:extLst>
                <a:ext uri="{FF2B5EF4-FFF2-40B4-BE49-F238E27FC236}">
                  <a16:creationId xmlns:a16="http://schemas.microsoft.com/office/drawing/2014/main" id="{F7F48AA2-C4A7-BA6E-3BD7-676FB50E7AFD}"/>
                </a:ext>
              </a:extLst>
            </p:cNvPr>
            <p:cNvSpPr>
              <a:spLocks/>
            </p:cNvSpPr>
            <p:nvPr/>
          </p:nvSpPr>
          <p:spPr bwMode="auto">
            <a:xfrm>
              <a:off x="8418513" y="1322388"/>
              <a:ext cx="123825" cy="52387"/>
            </a:xfrm>
            <a:custGeom>
              <a:avLst/>
              <a:gdLst>
                <a:gd name="T0" fmla="*/ 95900111 w 79"/>
                <a:gd name="T1" fmla="*/ 0 h 34"/>
                <a:gd name="T2" fmla="*/ 95900111 w 79"/>
                <a:gd name="T3" fmla="*/ 0 h 34"/>
                <a:gd name="T4" fmla="*/ 73768352 w 79"/>
                <a:gd name="T5" fmla="*/ 0 h 34"/>
                <a:gd name="T6" fmla="*/ 56556677 w 79"/>
                <a:gd name="T7" fmla="*/ 4751809 h 34"/>
                <a:gd name="T8" fmla="*/ 41802693 w 79"/>
                <a:gd name="T9" fmla="*/ 11881063 h 34"/>
                <a:gd name="T10" fmla="*/ 27048709 w 79"/>
                <a:gd name="T11" fmla="*/ 19010318 h 34"/>
                <a:gd name="T12" fmla="*/ 14753984 w 79"/>
                <a:gd name="T13" fmla="*/ 28515477 h 34"/>
                <a:gd name="T14" fmla="*/ 4918517 w 79"/>
                <a:gd name="T15" fmla="*/ 40396540 h 34"/>
                <a:gd name="T16" fmla="*/ 2459259 w 79"/>
                <a:gd name="T17" fmla="*/ 54653508 h 34"/>
                <a:gd name="T18" fmla="*/ 0 w 79"/>
                <a:gd name="T19" fmla="*/ 68912017 h 34"/>
                <a:gd name="T20" fmla="*/ 0 w 79"/>
                <a:gd name="T21" fmla="*/ 80793080 h 34"/>
                <a:gd name="T22" fmla="*/ 194257914 w 79"/>
                <a:gd name="T23" fmla="*/ 80793080 h 34"/>
                <a:gd name="T24" fmla="*/ 194257914 w 79"/>
                <a:gd name="T25" fmla="*/ 68912017 h 34"/>
                <a:gd name="T26" fmla="*/ 194257914 w 79"/>
                <a:gd name="T27" fmla="*/ 68912017 h 34"/>
                <a:gd name="T28" fmla="*/ 189339397 w 79"/>
                <a:gd name="T29" fmla="*/ 54653508 h 34"/>
                <a:gd name="T30" fmla="*/ 186881706 w 79"/>
                <a:gd name="T31" fmla="*/ 40396540 h 34"/>
                <a:gd name="T32" fmla="*/ 177044672 w 79"/>
                <a:gd name="T33" fmla="*/ 28515477 h 34"/>
                <a:gd name="T34" fmla="*/ 164749946 w 79"/>
                <a:gd name="T35" fmla="*/ 19010318 h 34"/>
                <a:gd name="T36" fmla="*/ 149995962 w 79"/>
                <a:gd name="T37" fmla="*/ 11881063 h 34"/>
                <a:gd name="T38" fmla="*/ 135243546 w 79"/>
                <a:gd name="T39" fmla="*/ 4751809 h 34"/>
                <a:gd name="T40" fmla="*/ 118030303 w 79"/>
                <a:gd name="T41" fmla="*/ 0 h 34"/>
                <a:gd name="T42" fmla="*/ 95900111 w 79"/>
                <a:gd name="T43" fmla="*/ 0 h 34"/>
                <a:gd name="T44" fmla="*/ 95900111 w 7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 h="34">
                  <a:moveTo>
                    <a:pt x="39" y="0"/>
                  </a:moveTo>
                  <a:lnTo>
                    <a:pt x="39" y="0"/>
                  </a:lnTo>
                  <a:lnTo>
                    <a:pt x="30" y="0"/>
                  </a:lnTo>
                  <a:lnTo>
                    <a:pt x="23" y="2"/>
                  </a:lnTo>
                  <a:lnTo>
                    <a:pt x="17" y="5"/>
                  </a:lnTo>
                  <a:lnTo>
                    <a:pt x="11" y="8"/>
                  </a:lnTo>
                  <a:lnTo>
                    <a:pt x="6" y="12"/>
                  </a:lnTo>
                  <a:lnTo>
                    <a:pt x="2" y="17"/>
                  </a:lnTo>
                  <a:lnTo>
                    <a:pt x="1" y="23"/>
                  </a:lnTo>
                  <a:lnTo>
                    <a:pt x="0" y="29"/>
                  </a:lnTo>
                  <a:lnTo>
                    <a:pt x="0" y="34"/>
                  </a:lnTo>
                  <a:lnTo>
                    <a:pt x="79" y="34"/>
                  </a:lnTo>
                  <a:lnTo>
                    <a:pt x="79" y="29"/>
                  </a:lnTo>
                  <a:lnTo>
                    <a:pt x="77" y="23"/>
                  </a:lnTo>
                  <a:lnTo>
                    <a:pt x="76" y="17"/>
                  </a:lnTo>
                  <a:lnTo>
                    <a:pt x="72" y="12"/>
                  </a:lnTo>
                  <a:lnTo>
                    <a:pt x="67" y="8"/>
                  </a:lnTo>
                  <a:lnTo>
                    <a:pt x="61" y="5"/>
                  </a:lnTo>
                  <a:lnTo>
                    <a:pt x="55" y="2"/>
                  </a:lnTo>
                  <a:lnTo>
                    <a:pt x="48"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685783" eaLnBrk="1" fontAlgn="auto" hangingPunct="1">
                <a:spcBef>
                  <a:spcPts val="0"/>
                </a:spcBef>
                <a:spcAft>
                  <a:spcPts val="0"/>
                </a:spcAft>
                <a:defRPr/>
              </a:pPr>
              <a:endParaRPr lang="id-ID" sz="1800">
                <a:solidFill>
                  <a:schemeClr val="tx1">
                    <a:lumMod val="65000"/>
                    <a:lumOff val="35000"/>
                  </a:schemeClr>
                </a:solidFill>
                <a:latin typeface="+mn-lt"/>
              </a:endParaRPr>
            </a:p>
          </p:txBody>
        </p:sp>
      </p:grpSp>
      <p:pic>
        <p:nvPicPr>
          <p:cNvPr id="3" name="Picture 2">
            <a:extLst>
              <a:ext uri="{FF2B5EF4-FFF2-40B4-BE49-F238E27FC236}">
                <a16:creationId xmlns:a16="http://schemas.microsoft.com/office/drawing/2014/main" id="{FC3E8521-DA10-D3CD-F9E3-68103713AC06}"/>
              </a:ext>
            </a:extLst>
          </p:cNvPr>
          <p:cNvPicPr>
            <a:picLocks noChangeAspect="1"/>
          </p:cNvPicPr>
          <p:nvPr/>
        </p:nvPicPr>
        <p:blipFill>
          <a:blip r:embed="rId2"/>
          <a:srcRect/>
          <a:stretch/>
        </p:blipFill>
        <p:spPr>
          <a:xfrm>
            <a:off x="170881" y="5554466"/>
            <a:ext cx="594022" cy="594022"/>
          </a:xfrm>
          <a:prstGeom prst="rect">
            <a:avLst/>
          </a:prstGeom>
          <a:effectLst>
            <a:glow rad="150533">
              <a:schemeClr val="bg1">
                <a:alpha val="40000"/>
              </a:schemeClr>
            </a:glow>
          </a:effectLst>
        </p:spPr>
      </p:pic>
      <p:sp>
        <p:nvSpPr>
          <p:cNvPr id="9" name="TextBox 2">
            <a:extLst>
              <a:ext uri="{FF2B5EF4-FFF2-40B4-BE49-F238E27FC236}">
                <a16:creationId xmlns:a16="http://schemas.microsoft.com/office/drawing/2014/main" id="{21321F6B-93A2-83D5-0629-C6F90A524FC5}"/>
              </a:ext>
            </a:extLst>
          </p:cNvPr>
          <p:cNvSpPr txBox="1"/>
          <p:nvPr/>
        </p:nvSpPr>
        <p:spPr>
          <a:xfrm>
            <a:off x="635860" y="2871769"/>
            <a:ext cx="4953453" cy="1886414"/>
          </a:xfrm>
          <a:prstGeom prst="rect">
            <a:avLst/>
          </a:prstGeom>
        </p:spPr>
        <p:txBody>
          <a:bodyPr wrap="square" lIns="0" tIns="0" rIns="0" bIns="0" rtlCol="0" anchor="t">
            <a:spAutoFit/>
          </a:bodyPr>
          <a:lstStyle/>
          <a:p>
            <a:pPr algn="ctr">
              <a:lnSpc>
                <a:spcPts val="5040"/>
              </a:lnSpc>
            </a:pPr>
            <a:r>
              <a:rPr lang="en-US" sz="3200" dirty="0">
                <a:solidFill>
                  <a:schemeClr val="bg1"/>
                </a:solidFill>
                <a:latin typeface="Poppins"/>
              </a:rPr>
              <a:t>What kind of choices do you make when trying to solve conflicts? </a:t>
            </a:r>
          </a:p>
        </p:txBody>
      </p:sp>
      <p:pic>
        <p:nvPicPr>
          <p:cNvPr id="17" name="Picture 16">
            <a:extLst>
              <a:ext uri="{FF2B5EF4-FFF2-40B4-BE49-F238E27FC236}">
                <a16:creationId xmlns:a16="http://schemas.microsoft.com/office/drawing/2014/main" id="{1CD5B41E-DCDA-A08E-CD4D-070413021AB8}"/>
              </a:ext>
            </a:extLst>
          </p:cNvPr>
          <p:cNvPicPr>
            <a:picLocks noChangeAspect="1"/>
          </p:cNvPicPr>
          <p:nvPr/>
        </p:nvPicPr>
        <p:blipFill>
          <a:blip r:embed="rId3"/>
          <a:srcRect/>
          <a:stretch/>
        </p:blipFill>
        <p:spPr>
          <a:xfrm>
            <a:off x="8882746" y="209633"/>
            <a:ext cx="3155695" cy="433295"/>
          </a:xfrm>
          <a:prstGeom prst="rect">
            <a:avLst/>
          </a:prstGeom>
        </p:spPr>
      </p:pic>
      <p:cxnSp>
        <p:nvCxnSpPr>
          <p:cNvPr id="4" name="Straight Connector 3">
            <a:extLst>
              <a:ext uri="{FF2B5EF4-FFF2-40B4-BE49-F238E27FC236}">
                <a16:creationId xmlns:a16="http://schemas.microsoft.com/office/drawing/2014/main" id="{EFD9C2A5-C480-59F9-D7EE-D434366CB3A0}"/>
              </a:ext>
            </a:extLst>
          </p:cNvPr>
          <p:cNvCxnSpPr>
            <a:cxnSpLocks/>
          </p:cNvCxnSpPr>
          <p:nvPr/>
        </p:nvCxnSpPr>
        <p:spPr>
          <a:xfrm>
            <a:off x="2160071" y="2618619"/>
            <a:ext cx="1781298" cy="0"/>
          </a:xfrm>
          <a:prstGeom prst="line">
            <a:avLst/>
          </a:prstGeom>
          <a:ln w="57150">
            <a:solidFill>
              <a:srgbClr val="FFA508"/>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78ED4E0-2E3D-001E-DCEC-ADEA8E0E3F1F}"/>
              </a:ext>
            </a:extLst>
          </p:cNvPr>
          <p:cNvPicPr>
            <a:picLocks noChangeAspect="1"/>
          </p:cNvPicPr>
          <p:nvPr/>
        </p:nvPicPr>
        <p:blipFill>
          <a:blip r:embed="rId4"/>
          <a:stretch>
            <a:fillRect/>
          </a:stretch>
        </p:blipFill>
        <p:spPr>
          <a:xfrm>
            <a:off x="6327977" y="642928"/>
            <a:ext cx="5456115" cy="5456115"/>
          </a:xfrm>
          <a:prstGeom prst="rect">
            <a:avLst/>
          </a:prstGeom>
        </p:spPr>
      </p:pic>
    </p:spTree>
    <p:extLst>
      <p:ext uri="{BB962C8B-B14F-4D97-AF65-F5344CB8AC3E}">
        <p14:creationId xmlns:p14="http://schemas.microsoft.com/office/powerpoint/2010/main" val="273414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801E37F-D4D2-77BA-19C8-250E2CA691B2}"/>
              </a:ext>
            </a:extLst>
          </p:cNvPr>
          <p:cNvSpPr txBox="1">
            <a:spLocks/>
          </p:cNvSpPr>
          <p:nvPr/>
        </p:nvSpPr>
        <p:spPr>
          <a:xfrm>
            <a:off x="1657597" y="832698"/>
            <a:ext cx="9338649" cy="668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lnSpc>
                <a:spcPts val="5184"/>
              </a:lnSpc>
            </a:pPr>
            <a:r>
              <a:rPr lang="en-US" sz="4000" dirty="0">
                <a:solidFill>
                  <a:srgbClr val="005D32"/>
                </a:solidFill>
                <a:latin typeface="Poppins" pitchFamily="2" charset="77"/>
                <a:cs typeface="Poppins" pitchFamily="2" charset="77"/>
              </a:rPr>
              <a:t>SIX STEPS TO SOLVE CONFLICT USING NON-VIOLENCE </a:t>
            </a:r>
          </a:p>
        </p:txBody>
      </p:sp>
      <p:pic>
        <p:nvPicPr>
          <p:cNvPr id="10" name="Picture 9">
            <a:extLst>
              <a:ext uri="{FF2B5EF4-FFF2-40B4-BE49-F238E27FC236}">
                <a16:creationId xmlns:a16="http://schemas.microsoft.com/office/drawing/2014/main" id="{F2BEA72C-F110-CC01-80D2-A3276AFF3BCD}"/>
              </a:ext>
            </a:extLst>
          </p:cNvPr>
          <p:cNvPicPr>
            <a:picLocks noChangeAspect="1"/>
          </p:cNvPicPr>
          <p:nvPr/>
        </p:nvPicPr>
        <p:blipFill>
          <a:blip r:embed="rId2"/>
          <a:stretch>
            <a:fillRect/>
          </a:stretch>
        </p:blipFill>
        <p:spPr>
          <a:xfrm>
            <a:off x="8882743" y="209633"/>
            <a:ext cx="3155702" cy="433296"/>
          </a:xfrm>
          <a:prstGeom prst="rect">
            <a:avLst/>
          </a:prstGeom>
        </p:spPr>
      </p:pic>
      <p:pic>
        <p:nvPicPr>
          <p:cNvPr id="2" name="Picture 1">
            <a:extLst>
              <a:ext uri="{FF2B5EF4-FFF2-40B4-BE49-F238E27FC236}">
                <a16:creationId xmlns:a16="http://schemas.microsoft.com/office/drawing/2014/main" id="{45FD68A6-BB53-F4F3-E352-2CD2BFC53AD8}"/>
              </a:ext>
            </a:extLst>
          </p:cNvPr>
          <p:cNvPicPr>
            <a:picLocks noChangeAspect="1"/>
          </p:cNvPicPr>
          <p:nvPr/>
        </p:nvPicPr>
        <p:blipFill>
          <a:blip r:embed="rId3"/>
          <a:srcRect/>
          <a:stretch/>
        </p:blipFill>
        <p:spPr>
          <a:xfrm>
            <a:off x="170881" y="5554466"/>
            <a:ext cx="594022" cy="594022"/>
          </a:xfrm>
          <a:prstGeom prst="rect">
            <a:avLst/>
          </a:prstGeom>
          <a:effectLst>
            <a:glow rad="150533">
              <a:schemeClr val="bg1">
                <a:alpha val="40000"/>
              </a:schemeClr>
            </a:glow>
          </a:effectLst>
        </p:spPr>
      </p:pic>
      <p:sp>
        <p:nvSpPr>
          <p:cNvPr id="5" name="TextBox 4">
            <a:extLst>
              <a:ext uri="{FF2B5EF4-FFF2-40B4-BE49-F238E27FC236}">
                <a16:creationId xmlns:a16="http://schemas.microsoft.com/office/drawing/2014/main" id="{37133D45-C902-818C-5E03-D1719E42D938}"/>
              </a:ext>
            </a:extLst>
          </p:cNvPr>
          <p:cNvSpPr txBox="1"/>
          <p:nvPr/>
        </p:nvSpPr>
        <p:spPr>
          <a:xfrm>
            <a:off x="1615688" y="2108845"/>
            <a:ext cx="10405431" cy="3916457"/>
          </a:xfrm>
          <a:prstGeom prst="rect">
            <a:avLst/>
          </a:prstGeom>
          <a:noFill/>
        </p:spPr>
        <p:txBody>
          <a:bodyPr wrap="square" rtlCol="0">
            <a:spAutoFit/>
          </a:bodyPr>
          <a:lstStyle/>
          <a:p>
            <a:pPr marL="843156" lvl="1" indent="-421578">
              <a:lnSpc>
                <a:spcPct val="150000"/>
              </a:lnSpc>
              <a:buFont typeface="Arial"/>
              <a:buChar char="•"/>
            </a:pPr>
            <a:r>
              <a:rPr lang="en-US" sz="2800" dirty="0">
                <a:solidFill>
                  <a:srgbClr val="939598"/>
                </a:solidFill>
                <a:latin typeface="Poppins"/>
              </a:rPr>
              <a:t>Discuss and identify the problem </a:t>
            </a:r>
          </a:p>
          <a:p>
            <a:pPr marL="843156" lvl="1" indent="-421578">
              <a:lnSpc>
                <a:spcPct val="150000"/>
              </a:lnSpc>
              <a:buFont typeface="Arial"/>
              <a:buChar char="•"/>
            </a:pPr>
            <a:r>
              <a:rPr lang="en-US" sz="2800" dirty="0">
                <a:solidFill>
                  <a:srgbClr val="939598"/>
                </a:solidFill>
                <a:latin typeface="Poppins"/>
              </a:rPr>
              <a:t>Brainstorm possible solutions </a:t>
            </a:r>
          </a:p>
          <a:p>
            <a:pPr marL="843156" lvl="1" indent="-421578">
              <a:lnSpc>
                <a:spcPct val="150000"/>
              </a:lnSpc>
              <a:buFont typeface="Arial"/>
              <a:buChar char="•"/>
            </a:pPr>
            <a:r>
              <a:rPr lang="en-US" sz="2800">
                <a:solidFill>
                  <a:srgbClr val="939598"/>
                </a:solidFill>
                <a:latin typeface="Poppins"/>
              </a:rPr>
              <a:t>Evaluate a </a:t>
            </a:r>
            <a:r>
              <a:rPr lang="en-US" sz="2800" dirty="0">
                <a:solidFill>
                  <a:srgbClr val="939598"/>
                </a:solidFill>
                <a:latin typeface="Poppins"/>
              </a:rPr>
              <a:t>solution </a:t>
            </a:r>
          </a:p>
          <a:p>
            <a:pPr marL="843156" lvl="1" indent="-421578">
              <a:lnSpc>
                <a:spcPct val="150000"/>
              </a:lnSpc>
              <a:buFont typeface="Arial"/>
              <a:buChar char="•"/>
            </a:pPr>
            <a:r>
              <a:rPr lang="en-US" sz="2800" dirty="0">
                <a:solidFill>
                  <a:srgbClr val="939598"/>
                </a:solidFill>
                <a:latin typeface="Poppins"/>
              </a:rPr>
              <a:t>Choose a solution </a:t>
            </a:r>
          </a:p>
          <a:p>
            <a:pPr marL="843156" lvl="1" indent="-421578">
              <a:lnSpc>
                <a:spcPct val="150000"/>
              </a:lnSpc>
              <a:buFont typeface="Arial"/>
              <a:buChar char="•"/>
            </a:pPr>
            <a:r>
              <a:rPr lang="en-US" sz="2800" dirty="0">
                <a:solidFill>
                  <a:srgbClr val="939598"/>
                </a:solidFill>
                <a:latin typeface="Poppins"/>
              </a:rPr>
              <a:t>Apply the solution </a:t>
            </a:r>
          </a:p>
          <a:p>
            <a:pPr marL="843156" lvl="1" indent="-421578">
              <a:lnSpc>
                <a:spcPct val="150000"/>
              </a:lnSpc>
              <a:buFont typeface="Arial"/>
              <a:buChar char="•"/>
            </a:pPr>
            <a:r>
              <a:rPr lang="en-US" sz="2800" dirty="0">
                <a:solidFill>
                  <a:srgbClr val="939598"/>
                </a:solidFill>
                <a:latin typeface="Poppins"/>
              </a:rPr>
              <a:t>Re-evaluate the solution later </a:t>
            </a:r>
          </a:p>
        </p:txBody>
      </p:sp>
      <p:pic>
        <p:nvPicPr>
          <p:cNvPr id="6" name="Graphic 5">
            <a:extLst>
              <a:ext uri="{FF2B5EF4-FFF2-40B4-BE49-F238E27FC236}">
                <a16:creationId xmlns:a16="http://schemas.microsoft.com/office/drawing/2014/main" id="{3BD918D4-6F32-8042-ADF9-011E5CA292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4903" y="796146"/>
            <a:ext cx="775928" cy="775928"/>
          </a:xfrm>
          <a:prstGeom prst="rect">
            <a:avLst/>
          </a:prstGeom>
        </p:spPr>
      </p:pic>
    </p:spTree>
    <p:extLst>
      <p:ext uri="{BB962C8B-B14F-4D97-AF65-F5344CB8AC3E}">
        <p14:creationId xmlns:p14="http://schemas.microsoft.com/office/powerpoint/2010/main" val="4244805395"/>
      </p:ext>
    </p:extLst>
  </p:cSld>
  <p:clrMapOvr>
    <a:masterClrMapping/>
  </p:clrMapOvr>
</p:sld>
</file>

<file path=ppt/theme/theme1.xml><?xml version="1.0" encoding="utf-8"?>
<a:theme xmlns:a="http://schemas.openxmlformats.org/drawingml/2006/main" name="Office Theme 2013 - 2022">
  <a:themeElements>
    <a:clrScheme name="SHHS LAUSD Unified">
      <a:dk1>
        <a:srgbClr val="002574"/>
      </a:dk1>
      <a:lt1>
        <a:srgbClr val="FFFFFF"/>
      </a:lt1>
      <a:dk2>
        <a:srgbClr val="2B2A79"/>
      </a:dk2>
      <a:lt2>
        <a:srgbClr val="E5E6E4"/>
      </a:lt2>
      <a:accent1>
        <a:srgbClr val="099FD9"/>
      </a:accent1>
      <a:accent2>
        <a:srgbClr val="E8E5E5"/>
      </a:accent2>
      <a:accent3>
        <a:srgbClr val="FEA508"/>
      </a:accent3>
      <a:accent4>
        <a:srgbClr val="FF5C04"/>
      </a:accent4>
      <a:accent5>
        <a:srgbClr val="FE0100"/>
      </a:accent5>
      <a:accent6>
        <a:srgbClr val="005D31"/>
      </a:accent6>
      <a:hlink>
        <a:srgbClr val="099FD9"/>
      </a:hlink>
      <a:folHlink>
        <a:srgbClr val="2B2A7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3DCE734C9CB940B3A30DA4319AF3D4" ma:contentTypeVersion="4" ma:contentTypeDescription="Create a new document." ma:contentTypeScope="" ma:versionID="8a7ecc0d234c28e1ff0c0d92a4bf7f16">
  <xsd:schema xmlns:xsd="http://www.w3.org/2001/XMLSchema" xmlns:xs="http://www.w3.org/2001/XMLSchema" xmlns:p="http://schemas.microsoft.com/office/2006/metadata/properties" xmlns:ns2="1791423b-42af-4f40-aecb-a668924a6f52" xmlns:ns3="06d2eeb9-bf79-449a-8beb-66334cc9cee8" targetNamespace="http://schemas.microsoft.com/office/2006/metadata/properties" ma:root="true" ma:fieldsID="11e2e8168d99d887898336953b7e3375" ns2:_="" ns3:_="">
    <xsd:import namespace="1791423b-42af-4f40-aecb-a668924a6f52"/>
    <xsd:import namespace="06d2eeb9-bf79-449a-8beb-66334cc9c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91423b-42af-4f40-aecb-a668924a6f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6d2eeb9-bf79-449a-8beb-66334cc9c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AA780E-F986-46C5-AFEB-2814FA85D5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91423b-42af-4f40-aecb-a668924a6f52"/>
    <ds:schemaRef ds:uri="06d2eeb9-bf79-449a-8beb-66334cc9c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357BAE-DE84-439D-800F-5B56F8315A7D}">
  <ds:schemaRefs>
    <ds:schemaRef ds:uri="http://schemas.microsoft.com/sharepoint/v3/contenttype/forms"/>
  </ds:schemaRefs>
</ds:datastoreItem>
</file>

<file path=customXml/itemProps3.xml><?xml version="1.0" encoding="utf-8"?>
<ds:datastoreItem xmlns:ds="http://schemas.openxmlformats.org/officeDocument/2006/customXml" ds:itemID="{6FC37628-F9CE-4388-9E16-0FC776A30C1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2585</TotalTime>
  <Words>587</Words>
  <Application>Microsoft Office PowerPoint</Application>
  <PresentationFormat>Widescreen</PresentationFormat>
  <Paragraphs>99</Paragraphs>
  <Slides>18</Slides>
  <Notes>6</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Poppins</vt:lpstr>
      <vt:lpstr>Poppins Italics</vt:lpstr>
      <vt:lpstr>Poppins Medium</vt:lpstr>
      <vt:lpstr>Office Theme 2013 - 2022</vt:lpstr>
      <vt:lpstr>PowerPoint Presentation</vt:lpstr>
      <vt:lpstr>WOULD YOU RATHER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Escobar, David</dc:creator>
  <cp:lastModifiedBy>Gomez, Julie</cp:lastModifiedBy>
  <cp:revision>65</cp:revision>
  <dcterms:created xsi:type="dcterms:W3CDTF">2023-01-04T20:45:09Z</dcterms:created>
  <dcterms:modified xsi:type="dcterms:W3CDTF">2023-06-30T22:00:23Z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0x010100003DCE734C9CB940B3A30DA4319AF3D4</vt:lpwstr>
  </property>
</Properties>
</file>